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4"/>
  </p:sldMasterIdLst>
  <p:handoutMasterIdLst>
    <p:handoutMasterId r:id="rId19"/>
  </p:handoutMasterIdLst>
  <p:sldIdLst>
    <p:sldId id="257" r:id="rId5"/>
    <p:sldId id="262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embeddedFontLst>
    <p:embeddedFont>
      <p:font typeface="Twinkl" panose="020B0604020202020204" pitchFamily="2" charset="0"/>
      <p:regular r:id="rId20"/>
      <p:bold r:id="rId21"/>
    </p:embeddedFont>
    <p:embeddedFont>
      <p:font typeface="MS PGothic" panose="020B0600070205080204" pitchFamily="34" charset="-128"/>
      <p:regular r:id="rId22"/>
    </p:embeddedFont>
    <p:embeddedFont>
      <p:font typeface="Sassoon Infant Rg" panose="02000503030000020003" pitchFamily="50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8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54B6"/>
    <a:srgbClr val="C2CCFF"/>
    <a:srgbClr val="BB81DD"/>
    <a:srgbClr val="5E9431"/>
    <a:srgbClr val="FFB260"/>
    <a:srgbClr val="CACACA"/>
    <a:srgbClr val="B9B9B9"/>
    <a:srgbClr val="FFF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108"/>
      </p:cViewPr>
      <p:guideLst>
        <p:guide pos="6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33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65CA49-C791-473E-BDD7-C487AA7683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3E95E0-3B6B-4CA0-9601-17CE30BBFA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447C20-26BC-49DE-BEC1-854F357EC8E3}" type="datetimeFigureOut">
              <a:rPr lang="en-GB"/>
              <a:pPr>
                <a:defRPr/>
              </a:pPr>
              <a:t>25/08/2020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E900C-BC85-451F-A7EF-DF92987AF5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BF7D2-5AE0-4ACB-A1FA-26FD1D329B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CCE2C63-C3FC-4658-979F-4B47C813C1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59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B61C209-1F1A-446A-AFC2-0BDF9F7F6B9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22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265B6587-8D78-4C02-8749-105B45EF39E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82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28CD8F48-7CBE-44CD-A553-88D7C80152AB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F362DE49-0819-40B8-B32B-F27FF3AB3774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2C37CF-3E78-4CF6-A879-655253776A3A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F52060-9415-433D-8312-DD44CBFEA107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2FCC243F-58F8-44B9-BBF1-D2D77F86625E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231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67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6AA5A-4DF2-40A9-8920-718287DDF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EB7A1-0F19-472D-BF49-DEA2F7D0C4ED}" type="datetimeFigureOut">
              <a:rPr lang="en-GB"/>
              <a:pPr>
                <a:defRPr/>
              </a:pPr>
              <a:t>25/08/2020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9A83A-C825-4E76-86A7-DBEF87D7D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41B69-DCB2-4CD8-A6D2-676CE491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D7847-D37A-4AC5-9C63-73CF88AF5D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28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2846388" y="6662738"/>
            <a:ext cx="34512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">
                <a:solidFill>
                  <a:schemeClr val="bg1"/>
                </a:solidFill>
                <a:latin typeface="Calibri" panose="020F0502020204030204" pitchFamily="34" charset="0"/>
              </a:rPr>
              <a:t>Photo courtesy of Raaid Majeed (@Wikipedia.com) granted under creative commons licence; attribution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2AA06E-3D62-4CB9-BA0E-111A0AC59100}"/>
              </a:ext>
            </a:extLst>
          </p:cNvPr>
          <p:cNvSpPr txBox="1"/>
          <p:nvPr/>
        </p:nvSpPr>
        <p:spPr>
          <a:xfrm>
            <a:off x="744538" y="1293813"/>
            <a:ext cx="7645400" cy="34782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2000" dirty="0">
                <a:solidFill>
                  <a:srgbClr val="000000"/>
                </a:solidFill>
                <a:latin typeface="+mn-lt"/>
              </a:rPr>
              <a:t>Some people do not have to fast during Ramadan. These people can include:</a:t>
            </a:r>
          </a:p>
          <a:p>
            <a:pPr marL="342900" indent="-1651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000000"/>
                </a:solidFill>
                <a:latin typeface="+mn-lt"/>
              </a:rPr>
              <a:t>people who are pregnant;</a:t>
            </a:r>
          </a:p>
          <a:p>
            <a:pPr marL="342900" indent="-1651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000000"/>
                </a:solidFill>
                <a:latin typeface="+mn-lt"/>
              </a:rPr>
              <a:t>people who are travelling;</a:t>
            </a:r>
          </a:p>
          <a:p>
            <a:pPr marL="342900" indent="-1651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000000"/>
                </a:solidFill>
                <a:latin typeface="+mn-lt"/>
              </a:rPr>
              <a:t>children younger than ten years old;</a:t>
            </a:r>
          </a:p>
          <a:p>
            <a:pPr marL="342900" indent="-1651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000000"/>
                </a:solidFill>
                <a:latin typeface="+mn-lt"/>
              </a:rPr>
              <a:t>older people;</a:t>
            </a:r>
          </a:p>
          <a:p>
            <a:pPr marL="342900" indent="-1651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000000"/>
                </a:solidFill>
                <a:latin typeface="+mn-lt"/>
              </a:rPr>
              <a:t>soldiers on active duty;</a:t>
            </a:r>
          </a:p>
          <a:p>
            <a:pPr marL="342900" indent="-1651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rgbClr val="000000"/>
                </a:solidFill>
                <a:latin typeface="+mn-lt"/>
              </a:rPr>
              <a:t>people who are unwell.</a:t>
            </a:r>
          </a:p>
          <a:p>
            <a:pPr eaLnBrk="1" hangingPunct="1">
              <a:defRPr/>
            </a:pPr>
            <a:endParaRPr lang="en-GB" altLang="en-US" sz="20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GB" altLang="en-US" sz="2000" dirty="0">
                <a:solidFill>
                  <a:srgbClr val="000000"/>
                </a:solidFill>
                <a:latin typeface="+mn-lt"/>
              </a:rPr>
              <a:t>If Muslims are not able to fast, they sometimes donate money to help feed those who are poor. This is called </a:t>
            </a:r>
            <a:r>
              <a:rPr lang="en-GB" altLang="en-US" sz="2000" b="1" dirty="0" err="1">
                <a:solidFill>
                  <a:srgbClr val="000000"/>
                </a:solidFill>
                <a:latin typeface="+mn-lt"/>
              </a:rPr>
              <a:t>Fidyah</a:t>
            </a:r>
            <a:r>
              <a:rPr lang="en-GB" altLang="en-US" sz="2000" dirty="0">
                <a:solidFill>
                  <a:srgbClr val="000000"/>
                </a:solidFill>
                <a:latin typeface="+mn-lt"/>
              </a:rPr>
              <a:t>.</a:t>
            </a:r>
          </a:p>
        </p:txBody>
      </p:sp>
      <p:sp>
        <p:nvSpPr>
          <p:cNvPr id="19460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rgbClr val="6454B6"/>
                </a:solidFill>
                <a:latin typeface="Twinkl" pitchFamily="2" charset="0"/>
              </a:rPr>
              <a:t>Fasting During Ramadan</a:t>
            </a: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4381500"/>
            <a:ext cx="1738313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4">
            <a:extLst>
              <a:ext uri="{FF2B5EF4-FFF2-40B4-BE49-F238E27FC236}">
                <a16:creationId xmlns:a16="http://schemas.microsoft.com/office/drawing/2014/main" id="{AB13A926-5AFF-44DA-B12C-611ED1E80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1293813"/>
            <a:ext cx="76454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The end of Ramadan is a big celebration called 'Eid-al-</a:t>
            </a:r>
            <a:r>
              <a:rPr lang="en-GB" altLang="en-US" sz="2000" dirty="0" err="1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Fitr</a:t>
            </a:r>
            <a:r>
              <a:rPr lang="en-GB" altLang="en-US" sz="20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’: </a:t>
            </a:r>
            <a:r>
              <a:rPr lang="en-GB" altLang="en-US" sz="2000" b="1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Festival of the Breaking of the Fast</a:t>
            </a:r>
            <a:r>
              <a:rPr lang="en-GB" altLang="en-US" sz="20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solidFill>
                <a:srgbClr val="000000"/>
              </a:solidFill>
              <a:latin typeface="+mn-lt"/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Muslims celebrate the end of fasting and thank Allah (God) for the strength they believe He has given them throughout Ramadan.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solidFill>
                <a:srgbClr val="000000"/>
              </a:solidFill>
              <a:latin typeface="+mn-lt"/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There are special services, processions and a special celebratory meal eaten during daytime.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solidFill>
                <a:srgbClr val="000000"/>
              </a:solidFill>
              <a:latin typeface="+mn-lt"/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Muslims dress in their finest clothes, give gifts to children and spend time with their friends and family.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solidFill>
                <a:srgbClr val="000000"/>
              </a:solidFill>
              <a:latin typeface="+mn-lt"/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During Eid, it is obligatory to give money to charity to help poor people buy new clothes and food so that they too can celebrate.</a:t>
            </a:r>
          </a:p>
        </p:txBody>
      </p:sp>
      <p:sp>
        <p:nvSpPr>
          <p:cNvPr id="19460" name="Title 1">
            <a:extLst>
              <a:ext uri="{FF2B5EF4-FFF2-40B4-BE49-F238E27FC236}">
                <a16:creationId xmlns:a16="http://schemas.microsoft.com/office/drawing/2014/main" id="{7EB6C9E2-6FB0-4359-B058-83790FABF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7030A0"/>
                </a:solidFill>
                <a:latin typeface="+mn-lt"/>
              </a:rPr>
              <a:t>Eid al-</a:t>
            </a:r>
            <a:r>
              <a:rPr lang="en-GB" dirty="0" err="1">
                <a:solidFill>
                  <a:srgbClr val="7030A0"/>
                </a:solidFill>
                <a:latin typeface="+mn-lt"/>
              </a:rPr>
              <a:t>Fitr</a:t>
            </a:r>
            <a:endParaRPr lang="en-GB" altLang="en-US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86150"/>
            <a:ext cx="709295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8"/>
          <p:cNvSpPr txBox="1">
            <a:spLocks noChangeArrowheads="1"/>
          </p:cNvSpPr>
          <p:nvPr/>
        </p:nvSpPr>
        <p:spPr bwMode="auto">
          <a:xfrm>
            <a:off x="2819400" y="6662738"/>
            <a:ext cx="35052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">
                <a:solidFill>
                  <a:schemeClr val="bg1"/>
                </a:solidFill>
                <a:latin typeface="Calibri" panose="020F0502020204030204" pitchFamily="34" charset="0"/>
              </a:rPr>
              <a:t>Photo courtesy of Sa'ad alGhamdi (@Wikipedia.com) granted under creative commons licence; attribution</a:t>
            </a: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1265238"/>
            <a:ext cx="413385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2914650" y="6662738"/>
            <a:ext cx="33147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">
                <a:solidFill>
                  <a:schemeClr val="bg1"/>
                </a:solidFill>
                <a:latin typeface="Calibri" panose="020F0502020204030204" pitchFamily="34" charset="0"/>
              </a:rPr>
              <a:t>Photo courtesy of upyernoz (@Wikipedia.com) granted under creative commons licence; attribution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solidFill>
                  <a:srgbClr val="6454B6"/>
                </a:solidFill>
                <a:latin typeface="Twinkl" pitchFamily="2" charset="0"/>
              </a:rPr>
              <a:t>When Is Ramadan Observed?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83BD29-0CAE-4C07-A1F5-2222876A6A02}"/>
              </a:ext>
            </a:extLst>
          </p:cNvPr>
          <p:cNvSpPr/>
          <p:nvPr/>
        </p:nvSpPr>
        <p:spPr>
          <a:xfrm>
            <a:off x="755650" y="1473200"/>
            <a:ext cx="7632700" cy="27701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GB" b="1" dirty="0">
                <a:latin typeface="+mn-lt"/>
                <a:cs typeface="Calibri" panose="020F0502020204030204" pitchFamily="34" charset="0"/>
              </a:rPr>
              <a:t>Ramadan</a:t>
            </a:r>
            <a:r>
              <a:rPr lang="en-GB" dirty="0">
                <a:latin typeface="+mn-lt"/>
                <a:cs typeface="Calibri" panose="020F0502020204030204" pitchFamily="34" charset="0"/>
              </a:rPr>
              <a:t> is in the ninth month of the Islamic lunar calendar. The Islamic calendar is based on the Moon rather than the Sun, although it has 12 months like the Western calendar.</a:t>
            </a:r>
          </a:p>
          <a:p>
            <a:pPr>
              <a:defRPr/>
            </a:pPr>
            <a:endParaRPr lang="en-GB" dirty="0">
              <a:latin typeface="+mn-lt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dirty="0">
                <a:latin typeface="+mn-lt"/>
                <a:cs typeface="Calibri" panose="020F0502020204030204" pitchFamily="34" charset="0"/>
              </a:rPr>
              <a:t>Some Muslims believe the beginnings of the </a:t>
            </a:r>
            <a:r>
              <a:rPr lang="en-GB" b="1" dirty="0">
                <a:latin typeface="+mn-lt"/>
                <a:cs typeface="Calibri" panose="020F0502020204030204" pitchFamily="34" charset="0"/>
              </a:rPr>
              <a:t>Qur'an</a:t>
            </a:r>
            <a:r>
              <a:rPr lang="en-GB" dirty="0">
                <a:latin typeface="+mn-lt"/>
                <a:cs typeface="Calibri" panose="020F0502020204030204" pitchFamily="34" charset="0"/>
              </a:rPr>
              <a:t> were first revealed to the prophet Muhammad during this month. The actual night that the beginnings of the Qur'an were revealed is a night known as </a:t>
            </a:r>
            <a:r>
              <a:rPr lang="en-GB" b="1" dirty="0" err="1">
                <a:latin typeface="+mn-lt"/>
                <a:cs typeface="Calibri" panose="020F0502020204030204" pitchFamily="34" charset="0"/>
              </a:rPr>
              <a:t>Lailut</a:t>
            </a:r>
            <a:r>
              <a:rPr lang="en-GB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+mn-lt"/>
                <a:cs typeface="Calibri" panose="020F0502020204030204" pitchFamily="34" charset="0"/>
              </a:rPr>
              <a:t>ul-Qadr</a:t>
            </a:r>
            <a:r>
              <a:rPr lang="en-GB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en-GB" dirty="0">
                <a:latin typeface="+mn-lt"/>
                <a:cs typeface="Calibri" panose="020F0502020204030204" pitchFamily="34" charset="0"/>
              </a:rPr>
              <a:t>('The Night of Power’); Muhammad was told to learn the five verses by heart! </a:t>
            </a:r>
          </a:p>
          <a:p>
            <a:pPr>
              <a:defRPr/>
            </a:pPr>
            <a:endParaRPr lang="en-GB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4291013"/>
            <a:ext cx="241617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2773363" y="6662738"/>
            <a:ext cx="359727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">
                <a:solidFill>
                  <a:schemeClr val="bg1"/>
                </a:solidFill>
                <a:latin typeface="Calibri" panose="020F0502020204030204" pitchFamily="34" charset="0"/>
              </a:rPr>
              <a:t>Photo courtesy of Bashar Al-Ba'noon (@Wikipedia.com) granted under creative commons licence; attribution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>
            <a:extLst>
              <a:ext uri="{FF2B5EF4-FFF2-40B4-BE49-F238E27FC236}">
                <a16:creationId xmlns:a16="http://schemas.microsoft.com/office/drawing/2014/main" id="{49077494-7557-40B3-BD7F-CDFC7C358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1293813"/>
            <a:ext cx="7645400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solidFill>
                  <a:srgbClr val="000000"/>
                </a:solidFill>
                <a:latin typeface="+mn-lt"/>
                <a:ea typeface="Sassoon Infant Rg" panose="02000503030000020003" pitchFamily="50" charset="0"/>
              </a:rPr>
              <a:t>Ramadan is a very important time for Muslims; Ramadan is observed all over the world.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solidFill>
                <a:srgbClr val="000000"/>
              </a:solidFill>
              <a:latin typeface="+mn-lt"/>
              <a:ea typeface="Sassoon Infant Rg" panose="02000503030000020003" pitchFamily="50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solidFill>
                  <a:srgbClr val="000000"/>
                </a:solidFill>
                <a:latin typeface="+mn-lt"/>
                <a:ea typeface="Sassoon Infant Rg" panose="02000503030000020003" pitchFamily="50" charset="0"/>
              </a:rPr>
              <a:t>During Ramadan, Muslims request forgiveness for sins in the past, pray for direction and try to cleanse themselves through self-control and great acts of faith.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solidFill>
                <a:srgbClr val="000000"/>
              </a:solidFill>
              <a:latin typeface="+mn-lt"/>
              <a:ea typeface="Sassoon Infant Rg" panose="02000503030000020003" pitchFamily="50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solidFill>
                  <a:srgbClr val="000000"/>
                </a:solidFill>
                <a:latin typeface="+mn-lt"/>
                <a:ea typeface="Sassoon Infant Rg" panose="02000503030000020003" pitchFamily="50" charset="0"/>
              </a:rPr>
              <a:t>Restraint from everyday enjoyment is considered an act of obedience to God, as well as making amends for mistakes.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solidFill>
                <a:srgbClr val="000000"/>
              </a:solidFill>
              <a:latin typeface="+mn-lt"/>
              <a:ea typeface="Sassoon Infant Rg" panose="02000503030000020003" pitchFamily="50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solidFill>
                  <a:srgbClr val="000000"/>
                </a:solidFill>
                <a:latin typeface="+mn-lt"/>
                <a:ea typeface="Sassoon Infant Rg" panose="02000503030000020003" pitchFamily="50" charset="0"/>
              </a:rPr>
              <a:t>Ramadan is a time for Muslims to pray (</a:t>
            </a:r>
            <a:r>
              <a:rPr lang="en-GB" altLang="en-US" sz="2000" b="1" dirty="0">
                <a:solidFill>
                  <a:srgbClr val="000000"/>
                </a:solidFill>
                <a:latin typeface="+mn-lt"/>
                <a:ea typeface="Sassoon Infant Rg" panose="02000503030000020003" pitchFamily="50" charset="0"/>
              </a:rPr>
              <a:t>salat</a:t>
            </a:r>
            <a:r>
              <a:rPr lang="en-GB" altLang="en-US" sz="2000" dirty="0">
                <a:solidFill>
                  <a:srgbClr val="000000"/>
                </a:solidFill>
                <a:latin typeface="+mn-lt"/>
                <a:ea typeface="Sassoon Infant Rg" panose="02000503030000020003" pitchFamily="50" charset="0"/>
              </a:rPr>
              <a:t>) more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solidFill>
                  <a:srgbClr val="000000"/>
                </a:solidFill>
                <a:latin typeface="+mn-lt"/>
                <a:ea typeface="Sassoon Infant Rg" panose="02000503030000020003" pitchFamily="50" charset="0"/>
              </a:rPr>
              <a:t>than normal.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solidFill>
                <a:srgbClr val="000000"/>
              </a:solidFill>
              <a:latin typeface="+mn-lt"/>
              <a:ea typeface="Sassoon Infant Rg" panose="02000503030000020003" pitchFamily="50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solidFill>
                  <a:srgbClr val="000000"/>
                </a:solidFill>
                <a:latin typeface="+mn-lt"/>
                <a:ea typeface="Sassoon Infant Rg" panose="02000503030000020003" pitchFamily="50" charset="0"/>
              </a:rPr>
              <a:t>It is a time of fasting for the Islamic people; Fasting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solidFill>
                  <a:srgbClr val="000000"/>
                </a:solidFill>
                <a:latin typeface="+mn-lt"/>
                <a:ea typeface="Sassoon Infant Rg" panose="02000503030000020003" pitchFamily="50" charset="0"/>
              </a:rPr>
              <a:t>is one of the </a:t>
            </a:r>
            <a:r>
              <a:rPr lang="en-GB" altLang="en-US" sz="2000" b="1" dirty="0">
                <a:solidFill>
                  <a:srgbClr val="000000"/>
                </a:solidFill>
                <a:latin typeface="+mn-lt"/>
                <a:ea typeface="Sassoon Infant Rg" panose="02000503030000020003" pitchFamily="50" charset="0"/>
              </a:rPr>
              <a:t>Five Pillars</a:t>
            </a:r>
            <a:r>
              <a:rPr lang="en-GB" altLang="en-US" sz="2000" dirty="0">
                <a:solidFill>
                  <a:srgbClr val="000000"/>
                </a:solidFill>
                <a:latin typeface="+mn-lt"/>
                <a:ea typeface="Sassoon Infant Rg" panose="02000503030000020003" pitchFamily="50" charset="0"/>
              </a:rPr>
              <a:t> or duties of Islam.</a:t>
            </a:r>
          </a:p>
        </p:txBody>
      </p:sp>
      <p:sp>
        <p:nvSpPr>
          <p:cNvPr id="13316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rgbClr val="6454B6"/>
                </a:solidFill>
                <a:latin typeface="Twinkl" pitchFamily="2" charset="0"/>
              </a:rPr>
              <a:t>What Is Ramadan?</a:t>
            </a:r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4484688"/>
            <a:ext cx="1419225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873375" y="6662738"/>
            <a:ext cx="339725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">
                <a:solidFill>
                  <a:schemeClr val="bg1"/>
                </a:solidFill>
                <a:latin typeface="Calibri" panose="020F0502020204030204" pitchFamily="34" charset="0"/>
              </a:rPr>
              <a:t>Photo courtesy of DVIDSHUB (@Wikipedia.com) granted under creative commons licence; attribution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D0338F-91A6-4853-AF05-78C11D8D733C}"/>
              </a:ext>
            </a:extLst>
          </p:cNvPr>
          <p:cNvSpPr/>
          <p:nvPr/>
        </p:nvSpPr>
        <p:spPr>
          <a:xfrm>
            <a:off x="515938" y="479425"/>
            <a:ext cx="7985125" cy="5908675"/>
          </a:xfrm>
          <a:prstGeom prst="rect">
            <a:avLst/>
          </a:prstGeom>
          <a:solidFill>
            <a:schemeClr val="bg1">
              <a:alpha val="97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5363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>
            <a:extLst>
              <a:ext uri="{FF2B5EF4-FFF2-40B4-BE49-F238E27FC236}">
                <a16:creationId xmlns:a16="http://schemas.microsoft.com/office/drawing/2014/main" id="{D86E9CDB-1392-49A5-AB55-88016517A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1293813"/>
            <a:ext cx="764540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  <a:latin typeface="+mn-lt"/>
                <a:ea typeface="Sassoon Infant Rg" panose="02000503030000020003" pitchFamily="50" charset="0"/>
              </a:rPr>
              <a:t>Muslims try to give up bad habits during Ramadan, and some will try to become better Muslims by praying more or reading the Qur'an.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1800" dirty="0">
              <a:solidFill>
                <a:srgbClr val="000000"/>
              </a:solidFill>
              <a:latin typeface="+mn-lt"/>
              <a:ea typeface="Sassoon Infant Rg" panose="02000503030000020003" pitchFamily="50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  <a:latin typeface="+mn-lt"/>
                <a:ea typeface="Sassoon Infant Rg" panose="02000503030000020003" pitchFamily="50" charset="0"/>
              </a:rPr>
              <a:t>Many Muslims will attempt to read the whole of the Qur'an at least once during the Ramadan period. Many will also attend special services in mosques.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1800" dirty="0">
              <a:solidFill>
                <a:srgbClr val="000000"/>
              </a:solidFill>
              <a:latin typeface="+mn-lt"/>
              <a:ea typeface="Sassoon Infant Rg" panose="02000503030000020003" pitchFamily="50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  <a:latin typeface="+mn-lt"/>
                <a:ea typeface="Sassoon Infant Rg" panose="02000503030000020003" pitchFamily="50" charset="0"/>
              </a:rPr>
              <a:t>Fasting is intended to help teach Muslims to focus their attention on God, be self-disciplined and generous. It also reminds them of the suffering of the poor, who may rarely get to eat well. The prophet Muhammad set the example of fasting.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1800" dirty="0">
              <a:solidFill>
                <a:srgbClr val="000000"/>
              </a:solidFill>
              <a:latin typeface="+mn-lt"/>
              <a:ea typeface="Sassoon Infant Rg" panose="02000503030000020003" pitchFamily="50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  <a:latin typeface="+mn-lt"/>
                <a:ea typeface="Sassoon Infant Rg" panose="02000503030000020003" pitchFamily="50" charset="0"/>
              </a:rPr>
              <a:t>Each day during this month, Muslims all over the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  <a:latin typeface="+mn-lt"/>
                <a:ea typeface="Sassoon Infant Rg" panose="02000503030000020003" pitchFamily="50" charset="0"/>
              </a:rPr>
              <a:t>world abstain from eating, drinking and other activities such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  <a:latin typeface="+mn-lt"/>
                <a:ea typeface="Sassoon Infant Rg" panose="02000503030000020003" pitchFamily="50" charset="0"/>
              </a:rPr>
              <a:t>as watching television for too long, from dawn until the sun sets.</a:t>
            </a:r>
          </a:p>
        </p:txBody>
      </p:sp>
      <p:sp>
        <p:nvSpPr>
          <p:cNvPr id="15365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rgbClr val="6454B6"/>
                </a:solidFill>
                <a:latin typeface="Twinkl" pitchFamily="2" charset="0"/>
              </a:rPr>
              <a:t>Observing Ramadan</a:t>
            </a:r>
          </a:p>
        </p:txBody>
      </p:sp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4214813"/>
            <a:ext cx="15351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2873375" y="6662738"/>
            <a:ext cx="339725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">
                <a:solidFill>
                  <a:schemeClr val="bg1"/>
                </a:solidFill>
                <a:latin typeface="Calibri" panose="020F0502020204030204" pitchFamily="34" charset="0"/>
              </a:rPr>
              <a:t>Photo courtesy of upyernoz (@Wikipedia.com) granted under creative commons licence; attribution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0FBE0C-11AF-436D-8AF8-572AC30BAFB1}"/>
              </a:ext>
            </a:extLst>
          </p:cNvPr>
          <p:cNvSpPr/>
          <p:nvPr/>
        </p:nvSpPr>
        <p:spPr>
          <a:xfrm>
            <a:off x="579438" y="474663"/>
            <a:ext cx="7985125" cy="5908675"/>
          </a:xfrm>
          <a:prstGeom prst="rect">
            <a:avLst/>
          </a:prstGeom>
          <a:solidFill>
            <a:schemeClr val="bg1">
              <a:alpha val="97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7411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4">
            <a:extLst>
              <a:ext uri="{FF2B5EF4-FFF2-40B4-BE49-F238E27FC236}">
                <a16:creationId xmlns:a16="http://schemas.microsoft.com/office/drawing/2014/main" id="{E5567386-8E32-4DF6-9E80-AE5D864D6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1293813"/>
            <a:ext cx="76454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No eating or drinking during day-light hours.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solidFill>
                <a:srgbClr val="000000"/>
              </a:solidFill>
              <a:latin typeface="+mn-lt"/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Fasting begins very early in the morning.</a:t>
            </a:r>
            <a:br>
              <a:rPr lang="en-GB" altLang="en-US" sz="20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</a:br>
            <a:r>
              <a:rPr lang="en-GB" altLang="en-US" sz="20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/>
            </a:r>
            <a:br>
              <a:rPr lang="en-GB" altLang="en-US" sz="20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</a:br>
            <a:r>
              <a:rPr lang="en-GB" altLang="en-US" sz="20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The morning meal is very filling. This meal is called </a:t>
            </a:r>
            <a:r>
              <a:rPr lang="en-GB" altLang="en-US" sz="2000" b="1" dirty="0" err="1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Suhoor</a:t>
            </a:r>
            <a:r>
              <a:rPr lang="en-GB" altLang="en-US" sz="20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; high energy foods such as yogurts, cheese and honey are eaten.</a:t>
            </a:r>
            <a:br>
              <a:rPr lang="en-GB" altLang="en-US" sz="20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</a:br>
            <a:r>
              <a:rPr lang="en-GB" altLang="en-US" sz="20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/>
            </a:r>
            <a:br>
              <a:rPr lang="en-GB" altLang="en-US" sz="20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</a:br>
            <a:r>
              <a:rPr lang="en-GB" altLang="en-US" sz="20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People slow down as the day goes on.</a:t>
            </a:r>
            <a:br>
              <a:rPr lang="en-GB" altLang="en-US" sz="20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</a:br>
            <a:r>
              <a:rPr lang="en-GB" altLang="en-US" sz="20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/>
            </a:r>
            <a:br>
              <a:rPr lang="en-GB" altLang="en-US" sz="20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</a:br>
            <a:r>
              <a:rPr lang="en-GB" altLang="en-US" sz="20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At the end of the day after sunset the families all eat together and celebrate their day of fasting. This meal is called </a:t>
            </a:r>
            <a:r>
              <a:rPr lang="en-GB" altLang="en-US" sz="2000" b="1" dirty="0" err="1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Iftar</a:t>
            </a:r>
            <a:r>
              <a:rPr lang="en-GB" altLang="en-US" sz="20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.</a:t>
            </a:r>
          </a:p>
        </p:txBody>
      </p:sp>
      <p:sp>
        <p:nvSpPr>
          <p:cNvPr id="17413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rgbClr val="6454B6"/>
                </a:solidFill>
                <a:latin typeface="Twinkl" pitchFamily="2" charset="0"/>
              </a:rPr>
              <a:t>What Is It Like to Fast?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A668E89-7EBF-46BC-97CC-8BA0273F40FB}" vid="{55997E52-F108-4BFE-ADA4-3FDEC1E52D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1D1E98B3209D4493493866D5B8328A" ma:contentTypeVersion="10" ma:contentTypeDescription="Create a new document." ma:contentTypeScope="" ma:versionID="84413df6603bd2bab0d39027ed842671">
  <xsd:schema xmlns:xsd="http://www.w3.org/2001/XMLSchema" xmlns:xs="http://www.w3.org/2001/XMLSchema" xmlns:p="http://schemas.microsoft.com/office/2006/metadata/properties" xmlns:ns3="fad5256b-9034-4098-a484-2992d39a629e" targetNamespace="http://schemas.microsoft.com/office/2006/metadata/properties" ma:root="true" ma:fieldsID="4e4e56fef90c9281d97f58e053b1e765" ns3:_="">
    <xsd:import namespace="fad5256b-9034-4098-a484-2992d39a62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d5256b-9034-4098-a484-2992d39a6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F3B183-3051-4EB6-BC09-1ED8B9E0E3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d5256b-9034-4098-a484-2992d39a62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E1F01A-830A-4629-8BB1-864587CBDB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357163-259E-47DD-8604-552DEE72C0EA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fad5256b-9034-4098-a484-2992d39a629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696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Twinkl SemiBold</vt:lpstr>
      <vt:lpstr>Twinkl</vt:lpstr>
      <vt:lpstr>MS PGothic</vt:lpstr>
      <vt:lpstr>Sassoon Infant Rg</vt:lpstr>
      <vt:lpstr>Arial</vt:lpstr>
      <vt:lpstr>Calibri</vt:lpstr>
      <vt:lpstr>1_Office Theme</vt:lpstr>
      <vt:lpstr>PowerPoint Presentation</vt:lpstr>
      <vt:lpstr>PowerPoint Presentation</vt:lpstr>
      <vt:lpstr>When Is Ramadan Observed?</vt:lpstr>
      <vt:lpstr>PowerPoint Presentation</vt:lpstr>
      <vt:lpstr>What Is Ramadan?</vt:lpstr>
      <vt:lpstr>PowerPoint Presentation</vt:lpstr>
      <vt:lpstr>Observing Ramadan</vt:lpstr>
      <vt:lpstr>PowerPoint Presentation</vt:lpstr>
      <vt:lpstr>What Is It Like to Fast?</vt:lpstr>
      <vt:lpstr>PowerPoint Presentation</vt:lpstr>
      <vt:lpstr>Fasting During Ramadan</vt:lpstr>
      <vt:lpstr>Eid al-Fitr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Seaton</dc:creator>
  <cp:lastModifiedBy>Vennard, Calum (EPS - Digital and Strategic Comms)</cp:lastModifiedBy>
  <cp:revision>60</cp:revision>
  <dcterms:created xsi:type="dcterms:W3CDTF">2014-10-03T07:47:39Z</dcterms:created>
  <dcterms:modified xsi:type="dcterms:W3CDTF">2020-08-25T14:38:22Z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0x010100031D1E98B3209D4493493866D5B8328A</vt:lpwstr>
  </property>
</Properties>
</file>