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0"/>
  </p:notesMasterIdLst>
  <p:handoutMasterIdLst>
    <p:handoutMasterId r:id="rId31"/>
  </p:handoutMasterIdLst>
  <p:sldIdLst>
    <p:sldId id="279" r:id="rId2"/>
    <p:sldId id="286" r:id="rId3"/>
    <p:sldId id="280" r:id="rId4"/>
    <p:sldId id="275" r:id="rId5"/>
    <p:sldId id="287" r:id="rId6"/>
    <p:sldId id="257" r:id="rId7"/>
    <p:sldId id="276" r:id="rId8"/>
    <p:sldId id="259" r:id="rId9"/>
    <p:sldId id="269" r:id="rId10"/>
    <p:sldId id="260" r:id="rId11"/>
    <p:sldId id="261" r:id="rId12"/>
    <p:sldId id="262" r:id="rId13"/>
    <p:sldId id="263" r:id="rId14"/>
    <p:sldId id="281" r:id="rId15"/>
    <p:sldId id="282" r:id="rId16"/>
    <p:sldId id="283" r:id="rId17"/>
    <p:sldId id="284" r:id="rId18"/>
    <p:sldId id="289" r:id="rId19"/>
    <p:sldId id="264" r:id="rId20"/>
    <p:sldId id="288" r:id="rId21"/>
    <p:sldId id="265" r:id="rId22"/>
    <p:sldId id="268" r:id="rId23"/>
    <p:sldId id="266" r:id="rId24"/>
    <p:sldId id="267" r:id="rId25"/>
    <p:sldId id="270" r:id="rId26"/>
    <p:sldId id="285" r:id="rId27"/>
    <p:sldId id="274" r:id="rId28"/>
    <p:sldId id="277" r:id="rId29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3" autoAdjust="0"/>
  </p:normalViewPr>
  <p:slideViewPr>
    <p:cSldViewPr>
      <p:cViewPr varScale="1">
        <p:scale>
          <a:sx n="101" d="100"/>
          <a:sy n="101" d="100"/>
        </p:scale>
        <p:origin x="29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A6141-BF63-4992-9833-3C4195963092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718FE-C244-4000-AB88-E6000BB6D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0659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2511FC0-5F72-48D7-9E13-C14E2062D1FE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873429D8-5DFF-4233-ABAC-93B93CEFC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21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99D63-19BC-4115-996C-08795F8770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55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97652F38-AF24-403B-A2DB-13EF1DC11585}" type="datetimeFigureOut">
              <a:rPr lang="en-US" smtClean="0"/>
              <a:t>9/28/2016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F490A35-FEE1-400D-9CE8-7CABE5F6A9D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irose@bu.ed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676400"/>
          </a:xfrm>
        </p:spPr>
        <p:txBody>
          <a:bodyPr/>
          <a:lstStyle/>
          <a:p>
            <a:pPr algn="ctr"/>
            <a:r>
              <a:rPr lang="en-US" dirty="0" smtClean="0"/>
              <a:t>Time Management for Graduate Students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7772400" cy="36576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Presented by Diana Lynch</a:t>
            </a:r>
          </a:p>
          <a:p>
            <a:pPr algn="ctr"/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Writing Tutor</a:t>
            </a:r>
          </a:p>
          <a:p>
            <a:pPr algn="ctr"/>
            <a:r>
              <a:rPr lang="en-US" b="1" dirty="0" smtClean="0">
                <a:latin typeface="Arial Narrow" panose="020B0606020202030204" pitchFamily="34" charset="0"/>
                <a:cs typeface="Arial" pitchFamily="34" charset="0"/>
              </a:rPr>
              <a:t>School of Social Work</a:t>
            </a:r>
          </a:p>
          <a:p>
            <a:pPr algn="ctr"/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  <a:hlinkClick r:id="rId2"/>
              </a:rPr>
              <a:t>dirose@bu.edu</a:t>
            </a:r>
            <a:endParaRPr lang="en-US" sz="24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latin typeface="Arial Narrow" panose="020B0606020202030204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latin typeface="Arial Narrow" panose="020B0606020202030204" pitchFamily="34" charset="0"/>
                <a:cs typeface="Arial" pitchFamily="34" charset="0"/>
              </a:rPr>
              <a:t>Created 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by </a:t>
            </a:r>
            <a:r>
              <a:rPr lang="en-US" sz="2400" b="1" dirty="0" err="1">
                <a:latin typeface="Arial Narrow" panose="020B0606020202030204" pitchFamily="34" charset="0"/>
                <a:cs typeface="Arial" pitchFamily="34" charset="0"/>
              </a:rPr>
              <a:t>Barbaranne</a:t>
            </a:r>
            <a:r>
              <a:rPr lang="en-US" sz="2400" b="1" dirty="0">
                <a:latin typeface="Arial Narrow" panose="020B0606020202030204" pitchFamily="34" charset="0"/>
                <a:cs typeface="Arial" pitchFamily="34" charset="0"/>
              </a:rPr>
              <a:t> Benjamin, Ph.D.</a:t>
            </a:r>
          </a:p>
          <a:p>
            <a:pPr algn="ctr"/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12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"/>
            <a:ext cx="8001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Where to start</a:t>
            </a:r>
            <a:r>
              <a:rPr lang="en-US" dirty="0" smtClean="0"/>
              <a:t>?  Set Goals! </a:t>
            </a:r>
            <a:br>
              <a:rPr lang="en-US" dirty="0" smtClean="0"/>
            </a:br>
            <a:r>
              <a:rPr lang="en-US" dirty="0" smtClean="0"/>
              <a:t>What is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4352453" y="1600200"/>
            <a:ext cx="4419600" cy="4724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Make your goals specific and concrete.  Don’t be vague.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Set both long-term goals and short-term ones to support them.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Set a deadline for your goals.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Integrate your goals: school, personal and career.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Realize that goals change, but know which goals to stick to! 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 Unicode MS" pitchFamily="34" charset="-128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3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8305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From Goals…Set priorities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096963"/>
            <a:ext cx="4953000" cy="469423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What’s important and what isn’t?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What order do things need to be done in?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Once you know what your priorities are, you need to plan out a schedule for the semester, the week and the day.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Acknowledge the realities of college schedules</a:t>
            </a:r>
            <a:r>
              <a:rPr lang="en-US" b="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600" b="0" dirty="0" smtClean="0">
                <a:latin typeface="Arial" pitchFamily="34" charset="0"/>
                <a:cs typeface="Arial" pitchFamily="34" charset="0"/>
              </a:rPr>
              <a:t>Planning may seem hard at first, but the more you do it, the easier and more natural it gets.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1981200"/>
            <a:ext cx="3810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b="0" dirty="0" smtClean="0">
                <a:latin typeface="Arial" pitchFamily="34" charset="0"/>
                <a:cs typeface="Arial" pitchFamily="34" charset="0"/>
              </a:rPr>
              <a:t>Set Up Your Semester Calendar</a:t>
            </a:r>
          </a:p>
          <a:p>
            <a:pPr marL="0" indent="0"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>
                <a:latin typeface="Arial" pitchFamily="34" charset="0"/>
                <a:cs typeface="Arial" pitchFamily="34" charset="0"/>
              </a:rPr>
              <a:t>Block all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important set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time 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obligations.</a:t>
            </a:r>
          </a:p>
          <a:p>
            <a:pPr marL="109728" indent="0">
              <a:buNone/>
            </a:pPr>
            <a:endParaRPr lang="en-US" sz="1100" b="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Block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all </a:t>
            </a:r>
            <a:r>
              <a:rPr lang="en-US" sz="2400" b="0" i="1" dirty="0">
                <a:latin typeface="Arial" pitchFamily="34" charset="0"/>
                <a:cs typeface="Arial" pitchFamily="34" charset="0"/>
              </a:rPr>
              <a:t>class 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and </a:t>
            </a:r>
            <a:r>
              <a:rPr lang="en-US" sz="2400" b="0" i="1" dirty="0">
                <a:latin typeface="Arial" pitchFamily="34" charset="0"/>
                <a:cs typeface="Arial" pitchFamily="34" charset="0"/>
              </a:rPr>
              <a:t>lab</a:t>
            </a:r>
            <a:r>
              <a:rPr lang="en-US" sz="2400" b="0" dirty="0">
                <a:latin typeface="Arial" pitchFamily="34" charset="0"/>
                <a:cs typeface="Arial" pitchFamily="34" charset="0"/>
              </a:rPr>
              <a:t> times. </a:t>
            </a:r>
            <a:endParaRPr lang="en-US" sz="2400" b="0" dirty="0" smtClean="0"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Look at the syllabus for the class schedule.</a:t>
            </a:r>
          </a:p>
          <a:p>
            <a:pPr lvl="1"/>
            <a:r>
              <a:rPr lang="en-US" sz="2400" dirty="0" smtClean="0">
                <a:latin typeface="Arial" pitchFamily="34" charset="0"/>
                <a:cs typeface="Arial" pitchFamily="34" charset="0"/>
              </a:rPr>
              <a:t>Note the weight of the activities.</a:t>
            </a:r>
          </a:p>
          <a:p>
            <a:pPr lvl="1"/>
            <a:r>
              <a:rPr lang="en-US" sz="2400" dirty="0">
                <a:latin typeface="Arial" pitchFamily="34" charset="0"/>
                <a:cs typeface="Arial" pitchFamily="34" charset="0"/>
              </a:rPr>
              <a:t>Highlight all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exams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project </a:t>
            </a:r>
            <a:r>
              <a:rPr lang="en-US" sz="2400" i="1" dirty="0">
                <a:latin typeface="Arial" pitchFamily="34" charset="0"/>
                <a:cs typeface="Arial" pitchFamily="34" charset="0"/>
              </a:rPr>
              <a:t>due 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dates.</a:t>
            </a:r>
          </a:p>
          <a:p>
            <a:pPr marL="393192" lvl="1" indent="0">
              <a:buNone/>
            </a:pPr>
            <a:endParaRPr lang="en-US" sz="11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Work backwards from exams and papers (PERT).</a:t>
            </a:r>
          </a:p>
          <a:p>
            <a:pPr marL="109728" indent="0"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Study time.</a:t>
            </a:r>
          </a:p>
          <a:p>
            <a:pPr marL="109728" indent="0">
              <a:buNone/>
            </a:pPr>
            <a:endParaRPr lang="en-US" sz="105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Time for your sanity.</a:t>
            </a:r>
          </a:p>
          <a:p>
            <a:pPr>
              <a:buFont typeface="Wingdings" pitchFamily="2" charset="2"/>
              <a:buChar char="§"/>
            </a:pPr>
            <a:endParaRPr lang="en-US" sz="2400" dirty="0" smtClean="0">
              <a:latin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Make a Schedule</a:t>
            </a:r>
            <a:endParaRPr lang="en-US" dirty="0"/>
          </a:p>
        </p:txBody>
      </p:sp>
      <p:pic>
        <p:nvPicPr>
          <p:cNvPr id="1026" name="Picture 2" descr="C:\Users\ancampbell\AppData\Local\Microsoft\Windows\Temporary Internet Files\Content.IE5\H7RTQZK6\MC90035992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95800"/>
            <a:ext cx="3234400" cy="219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2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76400"/>
            <a:ext cx="4375188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010400" cy="1295400"/>
          </a:xfrm>
        </p:spPr>
        <p:txBody>
          <a:bodyPr/>
          <a:lstStyle/>
          <a:p>
            <a:r>
              <a:rPr lang="en-US" dirty="0" smtClean="0"/>
              <a:t>Organizing Your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64059" y="1447800"/>
            <a:ext cx="5069941" cy="4648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 Unicode MS" pitchFamily="34" charset="-128"/>
              </a:rPr>
              <a:t>Set realistic goals, there are only 24 hours in a day.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 Unicode MS" pitchFamily="34" charset="-128"/>
              </a:rPr>
              <a:t>Use spare time to review. 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 Unicode MS" pitchFamily="34" charset="-128"/>
              </a:rPr>
              <a:t>Study at the same time each day: make it a habit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 Unicode MS" pitchFamily="34" charset="-128"/>
              </a:rPr>
              <a:t>Divide study time into manageable chunks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b="0" dirty="0" smtClean="0">
                <a:latin typeface="Arial Unicode MS" pitchFamily="34" charset="-128"/>
              </a:rPr>
              <a:t>Leave extra time at the end!</a:t>
            </a:r>
          </a:p>
        </p:txBody>
      </p:sp>
    </p:spTree>
    <p:extLst>
      <p:ext uri="{BB962C8B-B14F-4D97-AF65-F5344CB8AC3E}">
        <p14:creationId xmlns:p14="http://schemas.microsoft.com/office/powerpoint/2010/main" val="833054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81328"/>
            <a:ext cx="7772400" cy="4525963"/>
          </a:xfrm>
        </p:spPr>
        <p:txBody>
          <a:bodyPr/>
          <a:lstStyle/>
          <a:p>
            <a:r>
              <a:rPr lang="en-US" dirty="0" smtClean="0"/>
              <a:t>Different Perspectives</a:t>
            </a:r>
          </a:p>
          <a:p>
            <a:pPr marL="109728" indent="0">
              <a:buNone/>
            </a:pPr>
            <a:endParaRPr lang="en-US" sz="1050" dirty="0" smtClean="0"/>
          </a:p>
          <a:p>
            <a:r>
              <a:rPr lang="en-US" dirty="0" smtClean="0"/>
              <a:t>The “to do” 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Calendars</a:t>
            </a:r>
            <a:endParaRPr lang="en-US" dirty="0"/>
          </a:p>
        </p:txBody>
      </p:sp>
      <p:pic>
        <p:nvPicPr>
          <p:cNvPr id="2052" name="Picture 4" descr="C:\Users\ancampbell\AppData\Local\Microsoft\Windows\Temporary Internet Files\Content.IE5\H7RTQZK6\MC900446326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3394"/>
            <a:ext cx="3814177" cy="38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53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" r="231" b="36750"/>
          <a:stretch/>
        </p:blipFill>
        <p:spPr>
          <a:xfrm>
            <a:off x="152400" y="1295400"/>
            <a:ext cx="8839200" cy="438912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Year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5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066800"/>
            <a:ext cx="6674908" cy="500618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Monthly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0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8"/>
          <a:stretch/>
        </p:blipFill>
        <p:spPr>
          <a:xfrm>
            <a:off x="762000" y="838200"/>
            <a:ext cx="7872895" cy="521208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algn="ctr"/>
            <a:r>
              <a:rPr lang="en-US" dirty="0" smtClean="0"/>
              <a:t>Weekly Calendar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36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0"/>
            <a:ext cx="5958560" cy="6858000"/>
          </a:xfrm>
        </p:spPr>
      </p:pic>
    </p:spTree>
    <p:extLst>
      <p:ext uri="{BB962C8B-B14F-4D97-AF65-F5344CB8AC3E}">
        <p14:creationId xmlns:p14="http://schemas.microsoft.com/office/powerpoint/2010/main" val="12597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520940" cy="4080972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How are you actually using your time?</a:t>
            </a:r>
          </a:p>
          <a:p>
            <a:pPr marL="109728" indent="0">
              <a:buNone/>
            </a:pPr>
            <a:endParaRPr lang="en-US" sz="12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Which tasks were you able to do?  What didn’t get done?</a:t>
            </a:r>
          </a:p>
          <a:p>
            <a:pPr marL="109728" indent="0"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Was your energy level appropriate?  Your stress level?</a:t>
            </a:r>
          </a:p>
          <a:p>
            <a:pPr marL="109728" indent="0"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changes need to be made to your weekly schedule?  </a:t>
            </a:r>
          </a:p>
          <a:p>
            <a:pPr marL="109728" indent="0"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What are persistent time wasters</a:t>
            </a: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pPr marL="109728" indent="0">
              <a:buNone/>
            </a:pPr>
            <a:endParaRPr lang="en-US" sz="1100" b="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Was procrastination an issue?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/>
              <a:t>Try it and evaluate your plan!</a:t>
            </a:r>
            <a:endParaRPr lang="en-US" dirty="0"/>
          </a:p>
        </p:txBody>
      </p:sp>
      <p:pic>
        <p:nvPicPr>
          <p:cNvPr id="3074" name="Picture 2" descr="C:\Users\ancampbell\AppData\Local\Microsoft\Windows\Temporary Internet Files\Content.IE5\QACRRRUY\MC90044151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267200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50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Not your undergraduate degree</a:t>
            </a:r>
          </a:p>
          <a:p>
            <a:endParaRPr lang="en-US" dirty="0"/>
          </a:p>
          <a:p>
            <a:r>
              <a:rPr lang="en-US" dirty="0" smtClean="0"/>
              <a:t>Undergraduate skills</a:t>
            </a:r>
          </a:p>
          <a:p>
            <a:r>
              <a:rPr lang="en-US" dirty="0" smtClean="0"/>
              <a:t>Graduate specialization</a:t>
            </a:r>
          </a:p>
          <a:p>
            <a:r>
              <a:rPr lang="en-US" dirty="0" smtClean="0"/>
              <a:t>Independent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Graduate 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92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1981200"/>
            <a:ext cx="7391400" cy="4026091"/>
          </a:xfrm>
        </p:spPr>
        <p:txBody>
          <a:bodyPr/>
          <a:lstStyle/>
          <a:p>
            <a:r>
              <a:rPr lang="en-US" dirty="0" smtClean="0"/>
              <a:t>Procrastination is my sin.</a:t>
            </a:r>
          </a:p>
          <a:p>
            <a:r>
              <a:rPr lang="en-US" dirty="0" smtClean="0"/>
              <a:t>It brings me naught but sorrow.</a:t>
            </a:r>
          </a:p>
          <a:p>
            <a:r>
              <a:rPr lang="en-US" dirty="0" smtClean="0"/>
              <a:t>I know that I should stop it.</a:t>
            </a:r>
          </a:p>
          <a:p>
            <a:r>
              <a:rPr lang="en-US" dirty="0" smtClean="0"/>
              <a:t>It fact, I will – tomorrow!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</a:rPr>
              <a:t>“</a:t>
            </a:r>
            <a:r>
              <a:rPr lang="en-US" dirty="0"/>
              <a:t>Never do today what you can put off ‘til tomorrow!”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39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1676400"/>
            <a:ext cx="8458021" cy="41910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90000"/>
              </a:lnSpc>
              <a:buNone/>
            </a:pPr>
            <a:endParaRPr lang="en-US" sz="42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 smtClean="0">
                <a:latin typeface="Arial" pitchFamily="34" charset="0"/>
                <a:cs typeface="Arial" pitchFamily="34" charset="0"/>
              </a:rPr>
              <a:t>Ignoring the task, hoping it will go away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 smtClean="0">
                <a:latin typeface="Arial" pitchFamily="34" charset="0"/>
                <a:cs typeface="Arial" pitchFamily="34" charset="0"/>
              </a:rPr>
              <a:t>Underestimating how long it will take/overestimating your abilities and resources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 smtClean="0">
                <a:latin typeface="Arial" pitchFamily="34" charset="0"/>
                <a:cs typeface="Arial" pitchFamily="34" charset="0"/>
              </a:rPr>
              <a:t>Telling yourself that poor performance is okay/insisting on perfection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 smtClean="0">
                <a:latin typeface="Arial" pitchFamily="34" charset="0"/>
                <a:cs typeface="Arial" pitchFamily="34" charset="0"/>
              </a:rPr>
              <a:t>Doing something else that isn’t very important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 smtClean="0">
                <a:latin typeface="Arial" pitchFamily="34" charset="0"/>
                <a:cs typeface="Arial" pitchFamily="34" charset="0"/>
              </a:rPr>
              <a:t>Believing that repeated “minor” delays won’t hurt you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 smtClean="0">
                <a:latin typeface="Arial" pitchFamily="34" charset="0"/>
                <a:cs typeface="Arial" pitchFamily="34" charset="0"/>
              </a:rPr>
              <a:t>Talking about rather than doing it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 smtClean="0">
                <a:latin typeface="Arial" pitchFamily="34" charset="0"/>
                <a:cs typeface="Arial" pitchFamily="34" charset="0"/>
              </a:rPr>
              <a:t>Putting all your work on only one part of the task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420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en-US" sz="8000" b="0" dirty="0" smtClean="0">
                <a:latin typeface="Arial" pitchFamily="34" charset="0"/>
                <a:cs typeface="Arial" pitchFamily="34" charset="0"/>
              </a:rPr>
              <a:t>Becoming paralyzed when having to make choices</a:t>
            </a:r>
          </a:p>
          <a:p>
            <a:pPr>
              <a:lnSpc>
                <a:spcPct val="90000"/>
              </a:lnSpc>
              <a:buNone/>
            </a:pPr>
            <a:endParaRPr lang="en-US" dirty="0" smtClean="0">
              <a:latin typeface="Arial Unicode MS" pitchFamily="34" charset="-128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41438"/>
          </a:xfrm>
        </p:spPr>
        <p:txBody>
          <a:bodyPr>
            <a:normAutofit fontScale="90000"/>
          </a:bodyPr>
          <a:lstStyle/>
          <a:p>
            <a:r>
              <a:rPr lang="en-US" sz="6000" b="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6000" b="0" dirty="0" smtClean="0">
                <a:latin typeface="Arial" pitchFamily="34" charset="0"/>
                <a:cs typeface="Arial" pitchFamily="34" charset="0"/>
              </a:rPr>
            </a:br>
            <a:r>
              <a:rPr lang="en-US" sz="6000" b="0" dirty="0">
                <a:latin typeface="Arial" pitchFamily="34" charset="0"/>
                <a:cs typeface="Arial" pitchFamily="34" charset="0"/>
              </a:rPr>
              <a:t/>
            </a:r>
            <a:br>
              <a:rPr lang="en-US" sz="6000" b="0" dirty="0">
                <a:latin typeface="Arial" pitchFamily="34" charset="0"/>
                <a:cs typeface="Arial" pitchFamily="34" charset="0"/>
              </a:rPr>
            </a:br>
            <a:r>
              <a:rPr lang="en-US" sz="6000" b="0" dirty="0" smtClean="0">
                <a:latin typeface="Arial" pitchFamily="34" charset="0"/>
                <a:cs typeface="Arial" pitchFamily="34" charset="0"/>
              </a:rPr>
              <a:t>Forms </a:t>
            </a:r>
            <a:r>
              <a:rPr lang="en-US" sz="6000" b="0" dirty="0">
                <a:latin typeface="Arial" pitchFamily="34" charset="0"/>
                <a:cs typeface="Arial" pitchFamily="34" charset="0"/>
              </a:rPr>
              <a:t>of procrastination:</a:t>
            </a:r>
            <a:br>
              <a:rPr lang="en-US" sz="6000" b="0" dirty="0">
                <a:latin typeface="Arial" pitchFamily="34" charset="0"/>
                <a:cs typeface="Arial" pitchFamily="34" charset="0"/>
              </a:rPr>
            </a:br>
            <a:r>
              <a:rPr lang="en-US" sz="6000" dirty="0" smtClean="0">
                <a:latin typeface="Arial Unicode MS" pitchFamily="34" charset="-128"/>
              </a:rPr>
              <a:t/>
            </a:r>
            <a:br>
              <a:rPr lang="en-US" sz="6000" dirty="0" smtClean="0">
                <a:latin typeface="Arial Unicode MS" pitchFamily="34" charset="-128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0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8526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000" b="0" dirty="0" smtClean="0"/>
              <a:t>Win the mental battle by committing to being on time.</a:t>
            </a:r>
          </a:p>
          <a:p>
            <a:pPr>
              <a:spcAft>
                <a:spcPts val="600"/>
              </a:spcAft>
            </a:pPr>
            <a:r>
              <a:rPr lang="en-US" sz="2000" b="0" dirty="0" smtClean="0"/>
              <a:t>Set and keep deadlines.</a:t>
            </a:r>
          </a:p>
          <a:p>
            <a:pPr>
              <a:spcAft>
                <a:spcPts val="600"/>
              </a:spcAft>
            </a:pPr>
            <a:r>
              <a:rPr lang="en-US" sz="2000" b="0" dirty="0" smtClean="0"/>
              <a:t>Organize, schedule &amp; plan.</a:t>
            </a:r>
          </a:p>
          <a:p>
            <a:pPr>
              <a:spcAft>
                <a:spcPts val="600"/>
              </a:spcAft>
            </a:pPr>
            <a:r>
              <a:rPr lang="en-US" sz="2000" b="0" dirty="0" smtClean="0"/>
              <a:t>Divide a big job into smaller ones.</a:t>
            </a:r>
          </a:p>
          <a:p>
            <a:pPr>
              <a:spcAft>
                <a:spcPts val="600"/>
              </a:spcAft>
            </a:pPr>
            <a:r>
              <a:rPr lang="en-US" sz="2000" b="0" dirty="0" smtClean="0"/>
              <a:t>Find a way to make a game of your work or make it fun.</a:t>
            </a:r>
          </a:p>
          <a:p>
            <a:pPr>
              <a:spcAft>
                <a:spcPts val="600"/>
              </a:spcAft>
            </a:pPr>
            <a:r>
              <a:rPr lang="en-US" sz="2000" b="0" dirty="0" smtClean="0"/>
              <a:t>Reward yourself when you’re done.</a:t>
            </a:r>
          </a:p>
          <a:p>
            <a:r>
              <a:rPr lang="en-US" sz="2000" b="0" dirty="0" smtClean="0"/>
              <a:t>Tell your friends and roommates to remind you of</a:t>
            </a:r>
          </a:p>
          <a:p>
            <a:pPr>
              <a:buNone/>
            </a:pPr>
            <a:r>
              <a:rPr lang="en-US" sz="2000" b="0" dirty="0" smtClean="0"/>
              <a:t>    priorities and deadlines.</a:t>
            </a:r>
          </a:p>
          <a:p>
            <a:pPr>
              <a:spcAft>
                <a:spcPts val="600"/>
              </a:spcAft>
            </a:pPr>
            <a:r>
              <a:rPr lang="en-US" sz="2000" b="0" dirty="0" smtClean="0"/>
              <a:t>Learn to say “no” to time wasters.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 Unicode MS" pitchFamily="34" charset="-128"/>
              </a:rPr>
              <a:t>How to Overcome </a:t>
            </a:r>
            <a:r>
              <a:rPr lang="en-US" dirty="0" smtClean="0">
                <a:latin typeface="Arial Unicode MS" pitchFamily="34" charset="-128"/>
              </a:rPr>
              <a:t>Procrastination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724400"/>
            <a:ext cx="2438400" cy="162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Learn to recognize when you’re wasting time.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Decide what you need to do and can realistically do.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Learn how to say “NO” when you don’t have time.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Return calls at your convenience. The phone is a major time killer.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Learn to say “I can’t talk right now. I’ll get back to you.”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Wasting time is often linked to a lack of self-discipline.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Ask yourself, “Do I really need to do this or not?”</a:t>
            </a:r>
          </a:p>
          <a:p>
            <a:pPr>
              <a:lnSpc>
                <a:spcPct val="90000"/>
              </a:lnSpc>
            </a:pPr>
            <a:endParaRPr lang="en-US" b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None/>
            </a:pPr>
            <a:endParaRPr lang="en-US" b="1" dirty="0" smtClean="0">
              <a:latin typeface="Arial Unicode MS" pitchFamily="34" charset="-128"/>
            </a:endParaRPr>
          </a:p>
          <a:p>
            <a:pPr>
              <a:lnSpc>
                <a:spcPct val="90000"/>
              </a:lnSpc>
              <a:buNone/>
            </a:pPr>
            <a:endParaRPr lang="en-US" sz="1200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8"/>
              </a:rPr>
              <a:t>Tackle Time Wasters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71189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Avoid the temptation to socialize when you’ve scheduled work.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If friends ask you to join them last minute, decline outright, but ask if you could get together later in the week.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Socializing is important when you don’t have other things to worry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about! 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0" dirty="0" smtClean="0">
                <a:latin typeface="Arial" pitchFamily="34" charset="0"/>
                <a:cs typeface="Arial" pitchFamily="34" charset="0"/>
              </a:rPr>
              <a:t>Study somewhere you won’t be tempted to chat, watch movies or YouTube, or use social utilities like Facebook.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Texts are a major distraction.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endParaRPr lang="en-US" sz="2400" b="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merican Typewriter" pitchFamily="80" charset="0"/>
              </a:rPr>
              <a:t>Learn to say “No!”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43" b="17789"/>
          <a:stretch/>
        </p:blipFill>
        <p:spPr>
          <a:xfrm>
            <a:off x="4800600" y="5500227"/>
            <a:ext cx="3606800" cy="128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5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Immediately note all changes.</a:t>
            </a:r>
          </a:p>
          <a:p>
            <a:pPr lvl="1">
              <a:spcAft>
                <a:spcPts val="600"/>
              </a:spcAft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Exam/Paper due date revisions</a:t>
            </a:r>
          </a:p>
          <a:p>
            <a:pPr lvl="1">
              <a:spcAft>
                <a:spcPts val="600"/>
              </a:spcAft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Meeting additions/cancellations</a:t>
            </a:r>
          </a:p>
          <a:p>
            <a:pPr lvl="1">
              <a:spcAft>
                <a:spcPts val="600"/>
              </a:spcAft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Work schedule changes</a:t>
            </a:r>
          </a:p>
          <a:p>
            <a:pPr lvl="1">
              <a:spcAft>
                <a:spcPts val="600"/>
              </a:spcAft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Upcoming visitors, etc., etc…</a:t>
            </a:r>
          </a:p>
          <a:p>
            <a:pPr>
              <a:spcAft>
                <a:spcPts val="600"/>
              </a:spcAft>
            </a:pP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Preview the upcoming week making any necessary adjustments.</a:t>
            </a:r>
          </a:p>
          <a:p>
            <a:pPr>
              <a:spcAft>
                <a:spcPts val="600"/>
              </a:spcAft>
            </a:pP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Preview each day to see what might happen…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rial Unicode MS" pitchFamily="34" charset="-128"/>
              </a:rPr>
              <a:t>REVISE and PREVIEW:</a:t>
            </a:r>
            <a:br>
              <a:rPr lang="en-US" dirty="0" smtClean="0">
                <a:latin typeface="Arial Unicode MS" pitchFamily="34" charset="-128"/>
              </a:rPr>
            </a:br>
            <a:r>
              <a:rPr lang="en-US" dirty="0" smtClean="0">
                <a:latin typeface="Arial Unicode MS" pitchFamily="34" charset="-128"/>
              </a:rPr>
              <a:t>Staying on top of things…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435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36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788091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Time and energy management can make you more productive and reduce your stress level.</a:t>
            </a:r>
          </a:p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The Three Steps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Set goals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Make a schedule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Revisit and revise your plan</a:t>
            </a:r>
          </a:p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Be tough with your time.  Actively avoid procrastination and time wasters.  Learn to say “no” to distractions.</a:t>
            </a:r>
          </a:p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Employ a variety of time management strategies to maximize your time.  </a:t>
            </a:r>
          </a:p>
          <a:p>
            <a:r>
              <a:rPr lang="en-US" sz="2400" b="0" dirty="0" smtClean="0">
                <a:latin typeface="Arial" pitchFamily="34" charset="0"/>
                <a:cs typeface="Arial" pitchFamily="34" charset="0"/>
              </a:rPr>
              <a:t>Relax and enjoy the extra time that you’ve discovered!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" pitchFamily="80" charset="0"/>
              </a:rPr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36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Enjoy your time as a graduate student!</a:t>
            </a:r>
            <a:endParaRPr lang="en-US" dirty="0"/>
          </a:p>
        </p:txBody>
      </p:sp>
      <p:pic>
        <p:nvPicPr>
          <p:cNvPr id="16387" name="Picture 3" descr="C:\Users\ldinneb\AppData\Local\Microsoft\Windows\Temporary Internet Files\Content.IE5\8EBLF0VY\MC90004805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24000"/>
            <a:ext cx="635254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8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6674908" cy="500618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Two Types of People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775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Baskerville Old Face" pitchFamily="18" charset="0"/>
              </a:rPr>
              <a:t>Myths about 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533400" y="1219200"/>
            <a:ext cx="5257800" cy="3962400"/>
          </a:xfrm>
        </p:spPr>
        <p:txBody>
          <a:bodyPr>
            <a:normAutofit fontScale="77500" lnSpcReduction="20000"/>
          </a:bodyPr>
          <a:lstStyle/>
          <a:p>
            <a:r>
              <a:rPr lang="en-US" sz="3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management is nothing but common sense. I do well in school, so I must be managing my time effectively.</a:t>
            </a:r>
          </a:p>
          <a:p>
            <a:pPr marL="109728" indent="0">
              <a:buNone/>
            </a:pPr>
            <a:endParaRPr lang="en-US" sz="1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It takes all the fun out of life!!!</a:t>
            </a:r>
          </a:p>
          <a:p>
            <a:pPr marL="109728" indent="0">
              <a:buNone/>
            </a:pPr>
            <a:endParaRPr lang="en-US" sz="1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b="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Time management?  I work better under pressure.</a:t>
            </a:r>
          </a:p>
          <a:p>
            <a:pPr marL="109728" indent="0">
              <a:buNone/>
            </a:pPr>
            <a:endParaRPr lang="en-US" sz="3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3400" dirty="0">
                <a:latin typeface="Arial" pitchFamily="34" charset="0"/>
                <a:cs typeface="Arial" pitchFamily="34" charset="0"/>
              </a:rPr>
              <a:t>No matter what I do, I won’t have enough time!</a:t>
            </a:r>
          </a:p>
          <a:p>
            <a:endParaRPr lang="en-US" sz="3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09728" indent="0">
              <a:buNone/>
            </a:pPr>
            <a:endParaRPr lang="en-US" sz="15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2050" name="Picture 2" descr="C:\Users\ldinneb\AppData\Local\Microsoft\Windows\Temporary Internet Files\Content.IE5\0E4S2LBW\MC900234522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438400"/>
            <a:ext cx="3236912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718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20" b="6249"/>
          <a:stretch/>
        </p:blipFill>
        <p:spPr>
          <a:xfrm>
            <a:off x="381000" y="152400"/>
            <a:ext cx="8686800" cy="5715000"/>
          </a:xfrm>
        </p:spPr>
      </p:pic>
    </p:spTree>
    <p:extLst>
      <p:ext uri="{BB962C8B-B14F-4D97-AF65-F5344CB8AC3E}">
        <p14:creationId xmlns:p14="http://schemas.microsoft.com/office/powerpoint/2010/main" val="21681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Truth About Time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990600" y="1905000"/>
            <a:ext cx="5257800" cy="3713162"/>
          </a:xfrm>
        </p:spPr>
        <p:txBody>
          <a:bodyPr>
            <a:normAutofit/>
          </a:bodyPr>
          <a:lstStyle/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b="0" dirty="0" smtClean="0">
                <a:latin typeface="Arial" charset="0"/>
              </a:rPr>
              <a:t>Increases productivity.</a:t>
            </a:r>
            <a:endParaRPr lang="en-US" b="0" dirty="0">
              <a:latin typeface="Arial" charset="0"/>
            </a:endParaRP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b="1" dirty="0" smtClean="0">
                <a:latin typeface="Arial" charset="0"/>
              </a:rPr>
              <a:t>Reduces stress</a:t>
            </a:r>
            <a:r>
              <a:rPr lang="en-US" b="1" dirty="0">
                <a:latin typeface="Arial" charset="0"/>
              </a:rPr>
              <a:t>.</a:t>
            </a: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b="0" dirty="0" smtClean="0">
                <a:latin typeface="Arial" charset="0"/>
              </a:rPr>
              <a:t>Improves self-esteem</a:t>
            </a:r>
            <a:r>
              <a:rPr lang="en-US" b="0" dirty="0">
                <a:latin typeface="Arial" charset="0"/>
              </a:rPr>
              <a:t>.</a:t>
            </a: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b="1" dirty="0" smtClean="0">
                <a:latin typeface="Arial" charset="0"/>
              </a:rPr>
              <a:t>Helps achieve </a:t>
            </a:r>
            <a:r>
              <a:rPr lang="en-US" b="1" dirty="0">
                <a:latin typeface="Arial" charset="0"/>
              </a:rPr>
              <a:t>balance in </a:t>
            </a:r>
            <a:r>
              <a:rPr lang="en-US" b="1" dirty="0" smtClean="0">
                <a:latin typeface="Arial" charset="0"/>
              </a:rPr>
              <a:t>life</a:t>
            </a:r>
            <a:r>
              <a:rPr lang="en-US" b="1" dirty="0">
                <a:latin typeface="Arial" charset="0"/>
              </a:rPr>
              <a:t>.</a:t>
            </a: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b="0" dirty="0" smtClean="0">
                <a:latin typeface="Arial" charset="0"/>
              </a:rPr>
              <a:t>Increases self-confidence</a:t>
            </a:r>
            <a:endParaRPr lang="en-US" b="0" dirty="0">
              <a:latin typeface="Arial" charset="0"/>
            </a:endParaRPr>
          </a:p>
          <a:p>
            <a:pPr marL="109728" indent="0" eaLnBrk="0" hangingPunct="0">
              <a:spcBef>
                <a:spcPct val="0"/>
              </a:spcBef>
              <a:buNone/>
              <a:defRPr/>
            </a:pPr>
            <a:r>
              <a:rPr lang="en-US" b="1" dirty="0" smtClean="0">
                <a:latin typeface="Arial" charset="0"/>
              </a:rPr>
              <a:t>Helps you </a:t>
            </a:r>
            <a:r>
              <a:rPr lang="en-US" b="1" dirty="0">
                <a:latin typeface="Arial" charset="0"/>
              </a:rPr>
              <a:t>reach your </a:t>
            </a:r>
            <a:r>
              <a:rPr lang="en-US" b="1" dirty="0" smtClean="0">
                <a:latin typeface="Arial" charset="0"/>
              </a:rPr>
              <a:t>goals!</a:t>
            </a:r>
            <a:endParaRPr lang="en-US" b="1" dirty="0">
              <a:latin typeface="Arial" charset="0"/>
            </a:endParaRPr>
          </a:p>
          <a:p>
            <a:endParaRPr lang="en-US" dirty="0"/>
          </a:p>
        </p:txBody>
      </p:sp>
      <p:pic>
        <p:nvPicPr>
          <p:cNvPr id="1026" name="Picture 2" descr="C:\Users\ldinneb\AppData\Local\Microsoft\Windows\Temporary Internet Files\Content.IE5\E7VQ71K0\MC900287030[1].wmf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48400" y="2541256"/>
            <a:ext cx="2743200" cy="3781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38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798734"/>
              </p:ext>
            </p:extLst>
          </p:nvPr>
        </p:nvGraphicFramePr>
        <p:xfrm>
          <a:off x="762000" y="1219200"/>
          <a:ext cx="7848600" cy="4725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201"/>
                <a:gridCol w="2971800"/>
                <a:gridCol w="3276599"/>
              </a:tblGrid>
              <a:tr h="6248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Urgent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Not Urgent</a:t>
                      </a:r>
                      <a:endParaRPr lang="en-US" sz="14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6299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Important</a:t>
                      </a:r>
                      <a:endParaRPr lang="en-US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Do</a:t>
                      </a:r>
                      <a:r>
                        <a:rPr lang="en-US" sz="1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Now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Plan</a:t>
                      </a:r>
                      <a:r>
                        <a:rPr lang="en-US" sz="1400" b="1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to Do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34695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Not Important</a:t>
                      </a:r>
                      <a:endParaRPr lang="en-US" sz="140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Reject</a:t>
                      </a:r>
                    </a:p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Trivial requests from others </a:t>
                      </a:r>
                    </a:p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Apparent emergencies</a:t>
                      </a:r>
                    </a:p>
                    <a:p>
                      <a:pPr marL="285750" marR="0" indent="-28575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Interruptions and distractions</a:t>
                      </a:r>
                    </a:p>
                    <a:p>
                      <a:pPr marL="0" marR="0" indent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600" b="1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Scrutinize</a:t>
                      </a:r>
                      <a:r>
                        <a:rPr lang="en-US" sz="14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and probe demands.  Help originators to re-assess.  Wherever possible reject and avoid these tasks.</a:t>
                      </a: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Resist</a:t>
                      </a: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‘Comfort’ activities,</a:t>
                      </a:r>
                      <a:r>
                        <a:rPr lang="en-US" sz="14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 computer games, net surfing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600" b="1" baseline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Chat, gossip, text, social communications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600" b="1" baseline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Daydreaming, doodling over long breaks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600" b="1" baseline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285750" marR="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Unnecessary adjusting equipment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600" b="1" baseline="0" dirty="0" smtClean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Habitual ‘comforters’ not true tasks.  Non-productive, de-motivational.  Minimize or cease altogether.  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1" baseline="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Plan to avoid them.</a:t>
                      </a:r>
                    </a:p>
                    <a:p>
                      <a:pPr marL="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There are 168 hours in a Week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95400" y="3223559"/>
            <a:ext cx="6095999" cy="85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Times New Roman"/>
              </a:rPr>
              <a:t> </a:t>
            </a:r>
            <a:endParaRPr lang="en-US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6569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Steps to Managing Your Time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1000" y="1371600"/>
            <a:ext cx="6188075" cy="3789362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en-US" sz="4400" b="0" dirty="0" smtClean="0">
                <a:latin typeface="Arial" pitchFamily="34" charset="0"/>
                <a:cs typeface="Arial" pitchFamily="34" charset="0"/>
              </a:rPr>
              <a:t>Set goals</a:t>
            </a:r>
          </a:p>
          <a:p>
            <a:pPr marL="571500" indent="-571500">
              <a:lnSpc>
                <a:spcPct val="120000"/>
              </a:lnSpc>
              <a:buFont typeface="Wingdings" pitchFamily="2" charset="2"/>
              <a:buAutoNum type="arabicPeriod"/>
            </a:pPr>
            <a:r>
              <a:rPr lang="en-US" sz="4400" b="0" dirty="0" smtClean="0">
                <a:latin typeface="Arial" pitchFamily="34" charset="0"/>
                <a:cs typeface="Arial" pitchFamily="34" charset="0"/>
              </a:rPr>
              <a:t>Set reasonable expectations </a:t>
            </a:r>
            <a:r>
              <a:rPr lang="en-US" sz="4400" b="0" i="1" dirty="0" smtClean="0">
                <a:latin typeface="Arial" pitchFamily="34" charset="0"/>
                <a:cs typeface="Arial" pitchFamily="34" charset="0"/>
              </a:rPr>
              <a:t>(and remember that no one’s perfect)</a:t>
            </a:r>
          </a:p>
          <a:p>
            <a:pPr marL="571500" indent="-5715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en-US" sz="4400" b="0" dirty="0" smtClean="0">
                <a:latin typeface="Arial" pitchFamily="34" charset="0"/>
                <a:cs typeface="Arial" pitchFamily="34" charset="0"/>
              </a:rPr>
              <a:t>Make a schedule</a:t>
            </a:r>
          </a:p>
          <a:p>
            <a:pPr marL="571500" indent="-571500">
              <a:lnSpc>
                <a:spcPct val="170000"/>
              </a:lnSpc>
              <a:buFont typeface="Wingdings" pitchFamily="2" charset="2"/>
              <a:buAutoNum type="arabicPeriod"/>
            </a:pPr>
            <a:r>
              <a:rPr lang="en-US" sz="4400" b="0" dirty="0" smtClean="0">
                <a:latin typeface="Arial" pitchFamily="34" charset="0"/>
                <a:cs typeface="Arial" pitchFamily="34" charset="0"/>
              </a:rPr>
              <a:t>Revisit and revise your plan</a:t>
            </a:r>
          </a:p>
          <a:p>
            <a:pPr marL="571500" indent="-571500"/>
            <a:endParaRPr lang="en-US" dirty="0" smtClean="0"/>
          </a:p>
          <a:p>
            <a:pPr marL="109728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67000"/>
            <a:ext cx="2721536" cy="371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38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80588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 Unicode MS" pitchFamily="34" charset="-128"/>
              </a:rPr>
              <a:t>Revisit Your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609600" y="1295400"/>
            <a:ext cx="6705600" cy="37131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Knowing what is most valuable to you gives direction to your life.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Your energy should be oriented first toward things that reflect the values that are most important.</a:t>
            </a:r>
          </a:p>
          <a:p>
            <a:pPr marL="109728" indent="0">
              <a:lnSpc>
                <a:spcPct val="90000"/>
              </a:lnSpc>
              <a:buNone/>
            </a:pPr>
            <a:endParaRPr lang="en-US" sz="1050" b="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b="0" dirty="0" smtClean="0">
                <a:latin typeface="Arial" pitchFamily="34" charset="0"/>
                <a:cs typeface="Arial" pitchFamily="34" charset="0"/>
              </a:rPr>
              <a:t>Examine your values to help you make time management decisions.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191000"/>
            <a:ext cx="355218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43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1649</TotalTime>
  <Words>1053</Words>
  <Application>Microsoft Office PowerPoint</Application>
  <PresentationFormat>On-screen Show (4:3)</PresentationFormat>
  <Paragraphs>210</Paragraphs>
  <Slides>28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Arial Unicode MS</vt:lpstr>
      <vt:lpstr>American Typewriter</vt:lpstr>
      <vt:lpstr>Arial</vt:lpstr>
      <vt:lpstr>Arial Narrow</vt:lpstr>
      <vt:lpstr>Baskerville</vt:lpstr>
      <vt:lpstr>Baskerville Old Face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Time Management for Graduate Students</vt:lpstr>
      <vt:lpstr>Graduate Studies</vt:lpstr>
      <vt:lpstr>Two Types of People</vt:lpstr>
      <vt:lpstr>Myths about Time Management</vt:lpstr>
      <vt:lpstr>PowerPoint Presentation</vt:lpstr>
      <vt:lpstr>The Truth About Time Management</vt:lpstr>
      <vt:lpstr> There are 168 hours in a Week</vt:lpstr>
      <vt:lpstr>Steps to Managing Your Time </vt:lpstr>
      <vt:lpstr>Revisit Your Values</vt:lpstr>
      <vt:lpstr>Where to start?  Set Goals!  What is Important?</vt:lpstr>
      <vt:lpstr>From Goals…Set priorities</vt:lpstr>
      <vt:lpstr>Make a Schedule</vt:lpstr>
      <vt:lpstr>Organizing Your Time</vt:lpstr>
      <vt:lpstr>Calendars</vt:lpstr>
      <vt:lpstr>Year Calendar</vt:lpstr>
      <vt:lpstr>Monthly Calendar</vt:lpstr>
      <vt:lpstr>Weekly Calendar</vt:lpstr>
      <vt:lpstr>PowerPoint Presentation</vt:lpstr>
      <vt:lpstr>Try it and evaluate your plan!</vt:lpstr>
      <vt:lpstr>“Never do today what you can put off ‘til tomorrow!” </vt:lpstr>
      <vt:lpstr>  Forms of procrastination:  </vt:lpstr>
      <vt:lpstr>How to Overcome Procrastination</vt:lpstr>
      <vt:lpstr>Tackle Time Wasters</vt:lpstr>
      <vt:lpstr>Learn to say “No!”</vt:lpstr>
      <vt:lpstr>REVISE and PREVIEW: Staying on top of things…</vt:lpstr>
      <vt:lpstr>PowerPoint Presentation</vt:lpstr>
      <vt:lpstr>Review</vt:lpstr>
      <vt:lpstr>Enjoy your time as a graduate student!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Barbaranne Benjamin from Laurie D.</dc:creator>
  <cp:lastModifiedBy>Lynch, Diana R</cp:lastModifiedBy>
  <cp:revision>46</cp:revision>
  <cp:lastPrinted>2013-06-27T15:23:06Z</cp:lastPrinted>
  <dcterms:created xsi:type="dcterms:W3CDTF">2012-08-12T17:48:27Z</dcterms:created>
  <dcterms:modified xsi:type="dcterms:W3CDTF">2016-09-28T17:45:41Z</dcterms:modified>
</cp:coreProperties>
</file>