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ar-S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Y"/>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Y"/>
          </a:p>
        </p:txBody>
      </p:sp>
      <p:sp>
        <p:nvSpPr>
          <p:cNvPr id="4" name="عنصر نائب للتاريخ 3"/>
          <p:cNvSpPr>
            <a:spLocks noGrp="1"/>
          </p:cNvSpPr>
          <p:nvPr>
            <p:ph type="dt" sz="half" idx="10"/>
          </p:nvPr>
        </p:nvSpPr>
        <p:spPr/>
        <p:txBody>
          <a:bodyPr/>
          <a:lstStyle/>
          <a:p>
            <a:fld id="{F9BE9226-AAF8-4A8A-A002-918CBBEF6CB9}" type="datetimeFigureOut">
              <a:rPr lang="ar-SY" smtClean="0"/>
              <a:t>06/04/1444</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EDAE5363-087A-4FDC-9979-EBA89014F370}" type="slidenum">
              <a:rPr lang="ar-SY" smtClean="0"/>
              <a:t>‹#›</a:t>
            </a:fld>
            <a:endParaRPr lang="ar-SY"/>
          </a:p>
        </p:txBody>
      </p:sp>
    </p:spTree>
    <p:extLst>
      <p:ext uri="{BB962C8B-B14F-4D97-AF65-F5344CB8AC3E}">
        <p14:creationId xmlns:p14="http://schemas.microsoft.com/office/powerpoint/2010/main" val="15695054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10"/>
          </p:nvPr>
        </p:nvSpPr>
        <p:spPr/>
        <p:txBody>
          <a:bodyPr/>
          <a:lstStyle/>
          <a:p>
            <a:fld id="{F9BE9226-AAF8-4A8A-A002-918CBBEF6CB9}" type="datetimeFigureOut">
              <a:rPr lang="ar-SY" smtClean="0"/>
              <a:t>06/04/1444</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EDAE5363-087A-4FDC-9979-EBA89014F370}" type="slidenum">
              <a:rPr lang="ar-SY" smtClean="0"/>
              <a:t>‹#›</a:t>
            </a:fld>
            <a:endParaRPr lang="ar-SY"/>
          </a:p>
        </p:txBody>
      </p:sp>
    </p:spTree>
    <p:extLst>
      <p:ext uri="{BB962C8B-B14F-4D97-AF65-F5344CB8AC3E}">
        <p14:creationId xmlns:p14="http://schemas.microsoft.com/office/powerpoint/2010/main" val="42018067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Y"/>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10"/>
          </p:nvPr>
        </p:nvSpPr>
        <p:spPr/>
        <p:txBody>
          <a:bodyPr/>
          <a:lstStyle/>
          <a:p>
            <a:fld id="{F9BE9226-AAF8-4A8A-A002-918CBBEF6CB9}" type="datetimeFigureOut">
              <a:rPr lang="ar-SY" smtClean="0"/>
              <a:t>06/04/1444</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EDAE5363-087A-4FDC-9979-EBA89014F370}" type="slidenum">
              <a:rPr lang="ar-SY" smtClean="0"/>
              <a:t>‹#›</a:t>
            </a:fld>
            <a:endParaRPr lang="ar-SY"/>
          </a:p>
        </p:txBody>
      </p:sp>
    </p:spTree>
    <p:extLst>
      <p:ext uri="{BB962C8B-B14F-4D97-AF65-F5344CB8AC3E}">
        <p14:creationId xmlns:p14="http://schemas.microsoft.com/office/powerpoint/2010/main" val="42201342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10"/>
          </p:nvPr>
        </p:nvSpPr>
        <p:spPr/>
        <p:txBody>
          <a:bodyPr/>
          <a:lstStyle/>
          <a:p>
            <a:fld id="{F9BE9226-AAF8-4A8A-A002-918CBBEF6CB9}" type="datetimeFigureOut">
              <a:rPr lang="ar-SY" smtClean="0"/>
              <a:t>06/04/1444</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EDAE5363-087A-4FDC-9979-EBA89014F370}" type="slidenum">
              <a:rPr lang="ar-SY" smtClean="0"/>
              <a:t>‹#›</a:t>
            </a:fld>
            <a:endParaRPr lang="ar-SY"/>
          </a:p>
        </p:txBody>
      </p:sp>
    </p:spTree>
    <p:extLst>
      <p:ext uri="{BB962C8B-B14F-4D97-AF65-F5344CB8AC3E}">
        <p14:creationId xmlns:p14="http://schemas.microsoft.com/office/powerpoint/2010/main" val="16008923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Y"/>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F9BE9226-AAF8-4A8A-A002-918CBBEF6CB9}" type="datetimeFigureOut">
              <a:rPr lang="ar-SY" smtClean="0"/>
              <a:t>06/04/1444</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EDAE5363-087A-4FDC-9979-EBA89014F370}" type="slidenum">
              <a:rPr lang="ar-SY" smtClean="0"/>
              <a:t>‹#›</a:t>
            </a:fld>
            <a:endParaRPr lang="ar-SY"/>
          </a:p>
        </p:txBody>
      </p:sp>
    </p:spTree>
    <p:extLst>
      <p:ext uri="{BB962C8B-B14F-4D97-AF65-F5344CB8AC3E}">
        <p14:creationId xmlns:p14="http://schemas.microsoft.com/office/powerpoint/2010/main" val="19567660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5" name="عنصر نائب للتاريخ 4"/>
          <p:cNvSpPr>
            <a:spLocks noGrp="1"/>
          </p:cNvSpPr>
          <p:nvPr>
            <p:ph type="dt" sz="half" idx="10"/>
          </p:nvPr>
        </p:nvSpPr>
        <p:spPr/>
        <p:txBody>
          <a:bodyPr/>
          <a:lstStyle/>
          <a:p>
            <a:fld id="{F9BE9226-AAF8-4A8A-A002-918CBBEF6CB9}" type="datetimeFigureOut">
              <a:rPr lang="ar-SY" smtClean="0"/>
              <a:t>06/04/1444</a:t>
            </a:fld>
            <a:endParaRPr lang="ar-SY"/>
          </a:p>
        </p:txBody>
      </p:sp>
      <p:sp>
        <p:nvSpPr>
          <p:cNvPr id="6" name="عنصر نائب للتذييل 5"/>
          <p:cNvSpPr>
            <a:spLocks noGrp="1"/>
          </p:cNvSpPr>
          <p:nvPr>
            <p:ph type="ftr" sz="quarter" idx="11"/>
          </p:nvPr>
        </p:nvSpPr>
        <p:spPr/>
        <p:txBody>
          <a:bodyPr/>
          <a:lstStyle/>
          <a:p>
            <a:endParaRPr lang="ar-SY"/>
          </a:p>
        </p:txBody>
      </p:sp>
      <p:sp>
        <p:nvSpPr>
          <p:cNvPr id="7" name="عنصر نائب لرقم الشريحة 6"/>
          <p:cNvSpPr>
            <a:spLocks noGrp="1"/>
          </p:cNvSpPr>
          <p:nvPr>
            <p:ph type="sldNum" sz="quarter" idx="12"/>
          </p:nvPr>
        </p:nvSpPr>
        <p:spPr/>
        <p:txBody>
          <a:bodyPr/>
          <a:lstStyle/>
          <a:p>
            <a:fld id="{EDAE5363-087A-4FDC-9979-EBA89014F370}" type="slidenum">
              <a:rPr lang="ar-SY" smtClean="0"/>
              <a:t>‹#›</a:t>
            </a:fld>
            <a:endParaRPr lang="ar-SY"/>
          </a:p>
        </p:txBody>
      </p:sp>
    </p:spTree>
    <p:extLst>
      <p:ext uri="{BB962C8B-B14F-4D97-AF65-F5344CB8AC3E}">
        <p14:creationId xmlns:p14="http://schemas.microsoft.com/office/powerpoint/2010/main" val="37419203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Y"/>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7" name="عنصر نائب للتاريخ 6"/>
          <p:cNvSpPr>
            <a:spLocks noGrp="1"/>
          </p:cNvSpPr>
          <p:nvPr>
            <p:ph type="dt" sz="half" idx="10"/>
          </p:nvPr>
        </p:nvSpPr>
        <p:spPr/>
        <p:txBody>
          <a:bodyPr/>
          <a:lstStyle/>
          <a:p>
            <a:fld id="{F9BE9226-AAF8-4A8A-A002-918CBBEF6CB9}" type="datetimeFigureOut">
              <a:rPr lang="ar-SY" smtClean="0"/>
              <a:t>06/04/1444</a:t>
            </a:fld>
            <a:endParaRPr lang="ar-SY"/>
          </a:p>
        </p:txBody>
      </p:sp>
      <p:sp>
        <p:nvSpPr>
          <p:cNvPr id="8" name="عنصر نائب للتذييل 7"/>
          <p:cNvSpPr>
            <a:spLocks noGrp="1"/>
          </p:cNvSpPr>
          <p:nvPr>
            <p:ph type="ftr" sz="quarter" idx="11"/>
          </p:nvPr>
        </p:nvSpPr>
        <p:spPr/>
        <p:txBody>
          <a:bodyPr/>
          <a:lstStyle/>
          <a:p>
            <a:endParaRPr lang="ar-SY"/>
          </a:p>
        </p:txBody>
      </p:sp>
      <p:sp>
        <p:nvSpPr>
          <p:cNvPr id="9" name="عنصر نائب لرقم الشريحة 8"/>
          <p:cNvSpPr>
            <a:spLocks noGrp="1"/>
          </p:cNvSpPr>
          <p:nvPr>
            <p:ph type="sldNum" sz="quarter" idx="12"/>
          </p:nvPr>
        </p:nvSpPr>
        <p:spPr/>
        <p:txBody>
          <a:bodyPr/>
          <a:lstStyle/>
          <a:p>
            <a:fld id="{EDAE5363-087A-4FDC-9979-EBA89014F370}" type="slidenum">
              <a:rPr lang="ar-SY" smtClean="0"/>
              <a:t>‹#›</a:t>
            </a:fld>
            <a:endParaRPr lang="ar-SY"/>
          </a:p>
        </p:txBody>
      </p:sp>
    </p:spTree>
    <p:extLst>
      <p:ext uri="{BB962C8B-B14F-4D97-AF65-F5344CB8AC3E}">
        <p14:creationId xmlns:p14="http://schemas.microsoft.com/office/powerpoint/2010/main" val="29441440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تاريخ 2"/>
          <p:cNvSpPr>
            <a:spLocks noGrp="1"/>
          </p:cNvSpPr>
          <p:nvPr>
            <p:ph type="dt" sz="half" idx="10"/>
          </p:nvPr>
        </p:nvSpPr>
        <p:spPr/>
        <p:txBody>
          <a:bodyPr/>
          <a:lstStyle/>
          <a:p>
            <a:fld id="{F9BE9226-AAF8-4A8A-A002-918CBBEF6CB9}" type="datetimeFigureOut">
              <a:rPr lang="ar-SY" smtClean="0"/>
              <a:t>06/04/1444</a:t>
            </a:fld>
            <a:endParaRPr lang="ar-SY"/>
          </a:p>
        </p:txBody>
      </p:sp>
      <p:sp>
        <p:nvSpPr>
          <p:cNvPr id="4" name="عنصر نائب للتذييل 3"/>
          <p:cNvSpPr>
            <a:spLocks noGrp="1"/>
          </p:cNvSpPr>
          <p:nvPr>
            <p:ph type="ftr" sz="quarter" idx="11"/>
          </p:nvPr>
        </p:nvSpPr>
        <p:spPr/>
        <p:txBody>
          <a:bodyPr/>
          <a:lstStyle/>
          <a:p>
            <a:endParaRPr lang="ar-SY"/>
          </a:p>
        </p:txBody>
      </p:sp>
      <p:sp>
        <p:nvSpPr>
          <p:cNvPr id="5" name="عنصر نائب لرقم الشريحة 4"/>
          <p:cNvSpPr>
            <a:spLocks noGrp="1"/>
          </p:cNvSpPr>
          <p:nvPr>
            <p:ph type="sldNum" sz="quarter" idx="12"/>
          </p:nvPr>
        </p:nvSpPr>
        <p:spPr/>
        <p:txBody>
          <a:bodyPr/>
          <a:lstStyle/>
          <a:p>
            <a:fld id="{EDAE5363-087A-4FDC-9979-EBA89014F370}" type="slidenum">
              <a:rPr lang="ar-SY" smtClean="0"/>
              <a:t>‹#›</a:t>
            </a:fld>
            <a:endParaRPr lang="ar-SY"/>
          </a:p>
        </p:txBody>
      </p:sp>
    </p:spTree>
    <p:extLst>
      <p:ext uri="{BB962C8B-B14F-4D97-AF65-F5344CB8AC3E}">
        <p14:creationId xmlns:p14="http://schemas.microsoft.com/office/powerpoint/2010/main" val="37858255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9BE9226-AAF8-4A8A-A002-918CBBEF6CB9}" type="datetimeFigureOut">
              <a:rPr lang="ar-SY" smtClean="0"/>
              <a:t>06/04/1444</a:t>
            </a:fld>
            <a:endParaRPr lang="ar-SY"/>
          </a:p>
        </p:txBody>
      </p:sp>
      <p:sp>
        <p:nvSpPr>
          <p:cNvPr id="3" name="عنصر نائب للتذييل 2"/>
          <p:cNvSpPr>
            <a:spLocks noGrp="1"/>
          </p:cNvSpPr>
          <p:nvPr>
            <p:ph type="ftr" sz="quarter" idx="11"/>
          </p:nvPr>
        </p:nvSpPr>
        <p:spPr/>
        <p:txBody>
          <a:bodyPr/>
          <a:lstStyle/>
          <a:p>
            <a:endParaRPr lang="ar-SY"/>
          </a:p>
        </p:txBody>
      </p:sp>
      <p:sp>
        <p:nvSpPr>
          <p:cNvPr id="4" name="عنصر نائب لرقم الشريحة 3"/>
          <p:cNvSpPr>
            <a:spLocks noGrp="1"/>
          </p:cNvSpPr>
          <p:nvPr>
            <p:ph type="sldNum" sz="quarter" idx="12"/>
          </p:nvPr>
        </p:nvSpPr>
        <p:spPr/>
        <p:txBody>
          <a:bodyPr/>
          <a:lstStyle/>
          <a:p>
            <a:fld id="{EDAE5363-087A-4FDC-9979-EBA89014F370}" type="slidenum">
              <a:rPr lang="ar-SY" smtClean="0"/>
              <a:t>‹#›</a:t>
            </a:fld>
            <a:endParaRPr lang="ar-SY"/>
          </a:p>
        </p:txBody>
      </p:sp>
    </p:spTree>
    <p:extLst>
      <p:ext uri="{BB962C8B-B14F-4D97-AF65-F5344CB8AC3E}">
        <p14:creationId xmlns:p14="http://schemas.microsoft.com/office/powerpoint/2010/main" val="36993940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Y"/>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F9BE9226-AAF8-4A8A-A002-918CBBEF6CB9}" type="datetimeFigureOut">
              <a:rPr lang="ar-SY" smtClean="0"/>
              <a:t>06/04/1444</a:t>
            </a:fld>
            <a:endParaRPr lang="ar-SY"/>
          </a:p>
        </p:txBody>
      </p:sp>
      <p:sp>
        <p:nvSpPr>
          <p:cNvPr id="6" name="عنصر نائب للتذييل 5"/>
          <p:cNvSpPr>
            <a:spLocks noGrp="1"/>
          </p:cNvSpPr>
          <p:nvPr>
            <p:ph type="ftr" sz="quarter" idx="11"/>
          </p:nvPr>
        </p:nvSpPr>
        <p:spPr/>
        <p:txBody>
          <a:bodyPr/>
          <a:lstStyle/>
          <a:p>
            <a:endParaRPr lang="ar-SY"/>
          </a:p>
        </p:txBody>
      </p:sp>
      <p:sp>
        <p:nvSpPr>
          <p:cNvPr id="7" name="عنصر نائب لرقم الشريحة 6"/>
          <p:cNvSpPr>
            <a:spLocks noGrp="1"/>
          </p:cNvSpPr>
          <p:nvPr>
            <p:ph type="sldNum" sz="quarter" idx="12"/>
          </p:nvPr>
        </p:nvSpPr>
        <p:spPr/>
        <p:txBody>
          <a:bodyPr/>
          <a:lstStyle/>
          <a:p>
            <a:fld id="{EDAE5363-087A-4FDC-9979-EBA89014F370}" type="slidenum">
              <a:rPr lang="ar-SY" smtClean="0"/>
              <a:t>‹#›</a:t>
            </a:fld>
            <a:endParaRPr lang="ar-SY"/>
          </a:p>
        </p:txBody>
      </p:sp>
    </p:spTree>
    <p:extLst>
      <p:ext uri="{BB962C8B-B14F-4D97-AF65-F5344CB8AC3E}">
        <p14:creationId xmlns:p14="http://schemas.microsoft.com/office/powerpoint/2010/main" val="36089812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Y"/>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Y"/>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F9BE9226-AAF8-4A8A-A002-918CBBEF6CB9}" type="datetimeFigureOut">
              <a:rPr lang="ar-SY" smtClean="0"/>
              <a:t>06/04/1444</a:t>
            </a:fld>
            <a:endParaRPr lang="ar-SY"/>
          </a:p>
        </p:txBody>
      </p:sp>
      <p:sp>
        <p:nvSpPr>
          <p:cNvPr id="6" name="عنصر نائب للتذييل 5"/>
          <p:cNvSpPr>
            <a:spLocks noGrp="1"/>
          </p:cNvSpPr>
          <p:nvPr>
            <p:ph type="ftr" sz="quarter" idx="11"/>
          </p:nvPr>
        </p:nvSpPr>
        <p:spPr/>
        <p:txBody>
          <a:bodyPr/>
          <a:lstStyle/>
          <a:p>
            <a:endParaRPr lang="ar-SY"/>
          </a:p>
        </p:txBody>
      </p:sp>
      <p:sp>
        <p:nvSpPr>
          <p:cNvPr id="7" name="عنصر نائب لرقم الشريحة 6"/>
          <p:cNvSpPr>
            <a:spLocks noGrp="1"/>
          </p:cNvSpPr>
          <p:nvPr>
            <p:ph type="sldNum" sz="quarter" idx="12"/>
          </p:nvPr>
        </p:nvSpPr>
        <p:spPr/>
        <p:txBody>
          <a:bodyPr/>
          <a:lstStyle/>
          <a:p>
            <a:fld id="{EDAE5363-087A-4FDC-9979-EBA89014F370}" type="slidenum">
              <a:rPr lang="ar-SY" smtClean="0"/>
              <a:t>‹#›</a:t>
            </a:fld>
            <a:endParaRPr lang="ar-SY"/>
          </a:p>
        </p:txBody>
      </p:sp>
    </p:spTree>
    <p:extLst>
      <p:ext uri="{BB962C8B-B14F-4D97-AF65-F5344CB8AC3E}">
        <p14:creationId xmlns:p14="http://schemas.microsoft.com/office/powerpoint/2010/main" val="19726116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Y"/>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9BE9226-AAF8-4A8A-A002-918CBBEF6CB9}" type="datetimeFigureOut">
              <a:rPr lang="ar-SY" smtClean="0"/>
              <a:t>06/04/1444</a:t>
            </a:fld>
            <a:endParaRPr lang="ar-SY"/>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Y"/>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DAE5363-087A-4FDC-9979-EBA89014F370}" type="slidenum">
              <a:rPr lang="ar-SY" smtClean="0"/>
              <a:t>‹#›</a:t>
            </a:fld>
            <a:endParaRPr lang="ar-SY"/>
          </a:p>
        </p:txBody>
      </p:sp>
    </p:spTree>
    <p:extLst>
      <p:ext uri="{BB962C8B-B14F-4D97-AF65-F5344CB8AC3E}">
        <p14:creationId xmlns:p14="http://schemas.microsoft.com/office/powerpoint/2010/main" val="385085892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solidFill>
            <a:schemeClr val="bg1"/>
          </a:solidFill>
        </p:spPr>
        <p:txBody>
          <a:bodyPr/>
          <a:lstStyle/>
          <a:p>
            <a:r>
              <a:rPr lang="ar-SY" dirty="0" smtClean="0">
                <a:solidFill>
                  <a:srgbClr val="FF0000"/>
                </a:solidFill>
              </a:rPr>
              <a:t>UAE Flag Day </a:t>
            </a:r>
            <a:endParaRPr lang="ar-SY" dirty="0">
              <a:solidFill>
                <a:srgbClr val="FF0000"/>
              </a:solidFill>
            </a:endParaRPr>
          </a:p>
        </p:txBody>
      </p:sp>
    </p:spTree>
    <p:extLst>
      <p:ext uri="{BB962C8B-B14F-4D97-AF65-F5344CB8AC3E}">
        <p14:creationId xmlns:p14="http://schemas.microsoft.com/office/powerpoint/2010/main" val="2692064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solidFill>
                  <a:schemeClr val="tx2"/>
                </a:solidFill>
              </a:rPr>
              <a:t>History of the establishment of the UAE flag </a:t>
            </a:r>
            <a:endParaRPr lang="ar-SY" dirty="0">
              <a:solidFill>
                <a:schemeClr val="tx2"/>
              </a:solidFill>
            </a:endParaRPr>
          </a:p>
        </p:txBody>
      </p:sp>
      <p:sp>
        <p:nvSpPr>
          <p:cNvPr id="3" name="عنصر نائب للمحتوى 2"/>
          <p:cNvSpPr>
            <a:spLocks noGrp="1"/>
          </p:cNvSpPr>
          <p:nvPr>
            <p:ph idx="1"/>
          </p:nvPr>
        </p:nvSpPr>
        <p:spPr/>
        <p:txBody>
          <a:bodyPr/>
          <a:lstStyle/>
          <a:p>
            <a:r>
              <a:rPr lang="ar-SY" dirty="0" smtClean="0"/>
              <a:t>The history of the design of the UAE flag dates back to December 2, 1971, after a design competition announced with certain conditions for the design of the flag, to be designed in its current form by the designer Abdullah Mohammed Al-Maeena, when it was raised for the first time by Sheikh Zayed bin Sultan Al Nahyan in the Emirate of Dubai, 1971 AD. </a:t>
            </a:r>
            <a:endParaRPr lang="ar-SY" dirty="0"/>
          </a:p>
        </p:txBody>
      </p:sp>
    </p:spTree>
    <p:extLst>
      <p:ext uri="{BB962C8B-B14F-4D97-AF65-F5344CB8AC3E}">
        <p14:creationId xmlns:p14="http://schemas.microsoft.com/office/powerpoint/2010/main" val="25918523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solidFill>
                  <a:schemeClr val="tx2"/>
                </a:solidFill>
              </a:rPr>
              <a:t>What is UAE Flag Day? </a:t>
            </a:r>
            <a:endParaRPr lang="ar-SY" dirty="0">
              <a:solidFill>
                <a:schemeClr val="tx2"/>
              </a:solidFill>
            </a:endParaRPr>
          </a:p>
        </p:txBody>
      </p:sp>
      <p:sp>
        <p:nvSpPr>
          <p:cNvPr id="3" name="عنصر نائب للمحتوى 2"/>
          <p:cNvSpPr>
            <a:spLocks noGrp="1"/>
          </p:cNvSpPr>
          <p:nvPr>
            <p:ph idx="1"/>
          </p:nvPr>
        </p:nvSpPr>
        <p:spPr/>
        <p:txBody>
          <a:bodyPr/>
          <a:lstStyle/>
          <a:p>
            <a:r>
              <a:rPr lang="ar-SY" dirty="0" smtClean="0"/>
              <a:t>The UAE Flag Day is considered one of the national occasions that are received in all parts and regions of the Emirates, to celebrate the nation and its flag, and it is a day in which all Emirati people participate, where in turn the spirit of belonging to the homeland is enhanced, and the feelings of patriotism and the spirit of safety, peace and solidarity among the people of the Emirates, and a statement of cohesion and solidarity between them all. </a:t>
            </a:r>
            <a:endParaRPr lang="ar-SY" dirty="0"/>
          </a:p>
        </p:txBody>
      </p:sp>
    </p:spTree>
    <p:extLst>
      <p:ext uri="{BB962C8B-B14F-4D97-AF65-F5344CB8AC3E}">
        <p14:creationId xmlns:p14="http://schemas.microsoft.com/office/powerpoint/2010/main" val="10395283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solidFill>
                  <a:schemeClr val="tx2"/>
                </a:solidFill>
              </a:rPr>
              <a:t>The manifestations of the celebration of the UAE Flag Day </a:t>
            </a:r>
            <a:endParaRPr lang="ar-SY" dirty="0">
              <a:solidFill>
                <a:schemeClr val="tx2"/>
              </a:solidFill>
            </a:endParaRPr>
          </a:p>
        </p:txBody>
      </p:sp>
      <p:sp>
        <p:nvSpPr>
          <p:cNvPr id="3" name="عنصر نائب للمحتوى 2"/>
          <p:cNvSpPr>
            <a:spLocks noGrp="1"/>
          </p:cNvSpPr>
          <p:nvPr>
            <p:ph idx="1"/>
          </p:nvPr>
        </p:nvSpPr>
        <p:spPr/>
        <p:txBody>
          <a:bodyPr/>
          <a:lstStyle/>
          <a:p>
            <a:r>
              <a:rPr lang="ar-SY" dirty="0" smtClean="0"/>
              <a:t>On this occasion, the UAE will witness several festive events and activities, the most prominent of which are: </a:t>
            </a:r>
          </a:p>
          <a:p>
            <a:r>
              <a:rPr lang="ar-SY" dirty="0" smtClean="0"/>
              <a:t>Raising the UAE flag on all government institutions and buildings, in all state lands. </a:t>
            </a:r>
          </a:p>
          <a:p>
            <a:r>
              <a:rPr lang="ar-SY" dirty="0" smtClean="0"/>
              <a:t>The national anthems that celebrate and sing of the glories of the nation and its civilization coincide with the raising of the flag. </a:t>
            </a:r>
          </a:p>
          <a:p>
            <a:r>
              <a:rPr lang="ar-SY" dirty="0" smtClean="0"/>
              <a:t>Organizing cultural and literary seminars, during which the most beautiful poems about the homeland are presented. </a:t>
            </a:r>
          </a:p>
          <a:p>
            <a:r>
              <a:rPr lang="ar-SY" dirty="0" smtClean="0"/>
              <a:t>Raising the flags by all the Emirati people, and waving it in the streets during the national marches. </a:t>
            </a:r>
          </a:p>
          <a:p>
            <a:r>
              <a:rPr lang="ar-SY" dirty="0" smtClean="0"/>
              <a:t>The UAE Armed Forces celebrate by raising the flag at all military headquarters. </a:t>
            </a:r>
            <a:endParaRPr lang="ar-SY" dirty="0"/>
          </a:p>
        </p:txBody>
      </p:sp>
    </p:spTree>
    <p:extLst>
      <p:ext uri="{BB962C8B-B14F-4D97-AF65-F5344CB8AC3E}">
        <p14:creationId xmlns:p14="http://schemas.microsoft.com/office/powerpoint/2010/main" val="37276858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solidFill>
                  <a:schemeClr val="tx2"/>
                </a:solidFill>
              </a:rPr>
              <a:t>Objectives of the UAE Flag Day activities </a:t>
            </a:r>
            <a:r>
              <a:rPr lang="ar-SY" dirty="0" smtClean="0"/>
              <a:t> </a:t>
            </a:r>
            <a:endParaRPr lang="ar-SY" dirty="0"/>
          </a:p>
        </p:txBody>
      </p:sp>
      <p:sp>
        <p:nvSpPr>
          <p:cNvPr id="3" name="عنصر نائب للمحتوى 2"/>
          <p:cNvSpPr>
            <a:spLocks noGrp="1"/>
          </p:cNvSpPr>
          <p:nvPr>
            <p:ph idx="1"/>
          </p:nvPr>
        </p:nvSpPr>
        <p:spPr/>
        <p:txBody>
          <a:bodyPr>
            <a:normAutofit lnSpcReduction="10000"/>
          </a:bodyPr>
          <a:lstStyle/>
          <a:p>
            <a:r>
              <a:rPr lang="ar-SY" dirty="0" smtClean="0"/>
              <a:t>The occasion of the UAE Flag Day includes several guiding objectives, which are summarized in several points, the most prominent of which are: </a:t>
            </a:r>
          </a:p>
          <a:p>
            <a:r>
              <a:rPr lang="ar-SY" dirty="0" smtClean="0"/>
              <a:t>Strengthening national relations among all the people of the UAE, and enhancing the status and importance of the nation in their hearts. </a:t>
            </a:r>
          </a:p>
          <a:p>
            <a:r>
              <a:rPr lang="ar-SY" dirty="0" smtClean="0"/>
              <a:t>Consolidating the principles, culture and customs of the nation in the new generation, so that it can grow up on the values ​​of the nation and pay attention to science as a symbol of the nation. </a:t>
            </a:r>
          </a:p>
          <a:p>
            <a:r>
              <a:rPr lang="ar-SY" dirty="0" smtClean="0"/>
              <a:t>On this day, all efforts of government and military institutions and buildings are united in promoting the status of science, which creates friendly relations between them. </a:t>
            </a:r>
          </a:p>
          <a:p>
            <a:r>
              <a:rPr lang="ar-SY" dirty="0" smtClean="0"/>
              <a:t>Strengthening the bonds of intimacy and love between all the Emirati people, and emphasizing their solidarity to create a wise leadership. </a:t>
            </a:r>
            <a:endParaRPr lang="ar-SY" dirty="0"/>
          </a:p>
        </p:txBody>
      </p:sp>
    </p:spTree>
    <p:extLst>
      <p:ext uri="{BB962C8B-B14F-4D97-AF65-F5344CB8AC3E}">
        <p14:creationId xmlns:p14="http://schemas.microsoft.com/office/powerpoint/2010/main" val="27464595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solidFill>
                  <a:schemeClr val="tx2"/>
                </a:solidFill>
              </a:rPr>
              <a:t>The colors of the UAE flag and their meaning </a:t>
            </a:r>
            <a:endParaRPr lang="ar-SY" dirty="0">
              <a:solidFill>
                <a:schemeClr val="tx2"/>
              </a:solidFill>
            </a:endParaRPr>
          </a:p>
        </p:txBody>
      </p:sp>
      <p:sp>
        <p:nvSpPr>
          <p:cNvPr id="3" name="عنصر نائب للمحتوى 2"/>
          <p:cNvSpPr>
            <a:spLocks noGrp="1"/>
          </p:cNvSpPr>
          <p:nvPr>
            <p:ph idx="1"/>
          </p:nvPr>
        </p:nvSpPr>
        <p:spPr/>
        <p:txBody>
          <a:bodyPr/>
          <a:lstStyle/>
          <a:p>
            <a:r>
              <a:rPr lang="ar-SY" dirty="0" smtClean="0"/>
              <a:t>The UAE flag has four colors, and each of them carries a specific meaning, which we present as follows: </a:t>
            </a:r>
          </a:p>
          <a:p>
            <a:r>
              <a:rPr lang="ar-SY" dirty="0" smtClean="0">
                <a:solidFill>
                  <a:srgbClr val="FF0000"/>
                </a:solidFill>
              </a:rPr>
              <a:t>Red color: </a:t>
            </a:r>
            <a:r>
              <a:rPr lang="ar-SY" dirty="0" smtClean="0"/>
              <a:t>It symbolizes the independence of the state, authority and sovereignty, as well as the blood of the martyrs, and the sacrifices that were made for the homeland. </a:t>
            </a:r>
          </a:p>
          <a:p>
            <a:r>
              <a:rPr lang="ar-SY" dirty="0" smtClean="0">
                <a:solidFill>
                  <a:srgbClr val="FF0000"/>
                </a:solidFill>
              </a:rPr>
              <a:t>White color: </a:t>
            </a:r>
            <a:r>
              <a:rPr lang="ar-SY" dirty="0" smtClean="0"/>
              <a:t>The color of purity and serenity, which symbolizes love, peace, security and safety. </a:t>
            </a:r>
          </a:p>
          <a:p>
            <a:r>
              <a:rPr lang="ar-SY" dirty="0" smtClean="0">
                <a:solidFill>
                  <a:srgbClr val="FF0000"/>
                </a:solidFill>
              </a:rPr>
              <a:t>Black Color: </a:t>
            </a:r>
            <a:r>
              <a:rPr lang="ar-SY" dirty="0" smtClean="0"/>
              <a:t>It symbolizes strength and courage in overcoming and defeating enemies. </a:t>
            </a:r>
          </a:p>
          <a:p>
            <a:r>
              <a:rPr lang="ar-SY" dirty="0" smtClean="0">
                <a:solidFill>
                  <a:srgbClr val="FF0000"/>
                </a:solidFill>
              </a:rPr>
              <a:t>green color: </a:t>
            </a:r>
            <a:r>
              <a:rPr lang="ar-SY" dirty="0" smtClean="0"/>
              <a:t>It symbolizes prosperity and progress. It is the color of goodness and joy. </a:t>
            </a:r>
            <a:endParaRPr lang="ar-SY" dirty="0"/>
          </a:p>
        </p:txBody>
      </p:sp>
    </p:spTree>
    <p:extLst>
      <p:ext uri="{BB962C8B-B14F-4D97-AF65-F5344CB8AC3E}">
        <p14:creationId xmlns:p14="http://schemas.microsoft.com/office/powerpoint/2010/main" val="35519735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solidFill>
                  <a:schemeClr val="tx2"/>
                </a:solidFill>
              </a:rPr>
              <a:t>Information about UAE Flag Day </a:t>
            </a:r>
            <a:r>
              <a:rPr lang="ar-SY" dirty="0" smtClean="0"/>
              <a:t> </a:t>
            </a:r>
            <a:endParaRPr lang="ar-SY" dirty="0"/>
          </a:p>
        </p:txBody>
      </p:sp>
      <p:sp>
        <p:nvSpPr>
          <p:cNvPr id="3" name="عنصر نائب للمحتوى 2"/>
          <p:cNvSpPr>
            <a:spLocks noGrp="1"/>
          </p:cNvSpPr>
          <p:nvPr>
            <p:ph idx="1"/>
          </p:nvPr>
        </p:nvSpPr>
        <p:spPr>
          <a:xfrm>
            <a:off x="838200" y="1690688"/>
            <a:ext cx="10515600" cy="4351338"/>
          </a:xfrm>
        </p:spPr>
        <p:txBody>
          <a:bodyPr>
            <a:normAutofit lnSpcReduction="10000"/>
          </a:bodyPr>
          <a:lstStyle/>
          <a:p>
            <a:r>
              <a:rPr lang="ar-SY" dirty="0" smtClean="0"/>
              <a:t>There are many details related to this well-established occasion in the history of the UAE, including: </a:t>
            </a:r>
          </a:p>
          <a:p>
            <a:r>
              <a:rPr lang="ar-SY" dirty="0" smtClean="0"/>
              <a:t>The UAE Flag Day is celebrated on the 3rd of November, every Gregorian year. </a:t>
            </a:r>
          </a:p>
          <a:p>
            <a:r>
              <a:rPr lang="ar-SY" dirty="0" smtClean="0"/>
              <a:t>The UAE flag was raised for the first time in 1971 by Sheikh Zayed bin Sultan Al Nahyan in the Emirate of Dubai. </a:t>
            </a:r>
          </a:p>
          <a:p>
            <a:r>
              <a:rPr lang="ar-SY" dirty="0" smtClean="0"/>
              <a:t>The occasion of the celebration of the UAE Flag Day was launched by the Vice President, Prime Minister and Ruler of Dubai, Sheikh Mohammed bin Rashid Al Maktoum. </a:t>
            </a:r>
          </a:p>
          <a:p>
            <a:r>
              <a:rPr lang="ar-SY" dirty="0" smtClean="0"/>
              <a:t>The UAE Flag Day was celebrated for the first time in 2013. </a:t>
            </a:r>
          </a:p>
          <a:p>
            <a:r>
              <a:rPr lang="ar-SY" dirty="0" smtClean="0"/>
              <a:t>November 3 was chosen as the day to celebrate the UAE Flag Day, in commemoration of Sheikh Khalifa bin Rashid Al Nahyan's assumption of the presidency of the United Arab Emirates on November 3. </a:t>
            </a:r>
            <a:endParaRPr lang="ar-SY" dirty="0"/>
          </a:p>
        </p:txBody>
      </p:sp>
    </p:spTree>
    <p:extLst>
      <p:ext uri="{BB962C8B-B14F-4D97-AF65-F5344CB8AC3E}">
        <p14:creationId xmlns:p14="http://schemas.microsoft.com/office/powerpoint/2010/main" val="27710730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TotalTime>
  <Words>440</Words>
  <Application>Microsoft Office PowerPoint</Application>
  <PresentationFormat>شاشة عريضة</PresentationFormat>
  <Paragraphs>31</Paragraphs>
  <Slides>7</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7</vt:i4>
      </vt:variant>
    </vt:vector>
  </HeadingPairs>
  <TitlesOfParts>
    <vt:vector size="12" baseType="lpstr">
      <vt:lpstr>Arial</vt:lpstr>
      <vt:lpstr>Calibri</vt:lpstr>
      <vt:lpstr>Calibri Light</vt:lpstr>
      <vt:lpstr>Times New Roman</vt:lpstr>
      <vt:lpstr>نسق Office</vt:lpstr>
      <vt:lpstr>يوم العلم الإماراتي</vt:lpstr>
      <vt:lpstr>تاريخ تأسيس العلم الاماراتي</vt:lpstr>
      <vt:lpstr>ما هو يوم العلم الإماراتي</vt:lpstr>
      <vt:lpstr>مظاهر الاحتفال بيوم العلم الاماراتي</vt:lpstr>
      <vt:lpstr>أهداف فعاليات يوم العلم الإماراتي </vt:lpstr>
      <vt:lpstr>ألوان علم الامارات مع دلالتها</vt:lpstr>
      <vt:lpstr>معلومات عن يوم العلم الاماراتي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يوم العلم الإماراتي</dc:title>
  <dc:creator>Shamfuture</dc:creator>
  <cp:lastModifiedBy>Shamfuture</cp:lastModifiedBy>
  <cp:revision>2</cp:revision>
  <dcterms:created xsi:type="dcterms:W3CDTF">2022-10-31T12:53:53Z</dcterms:created>
  <dcterms:modified xsi:type="dcterms:W3CDTF">2022-10-31T12:55:08Z</dcterms:modified>
</cp:coreProperties>
</file>